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16"/>
  </p:notesMasterIdLst>
  <p:sldIdLst>
    <p:sldId id="256" r:id="rId2"/>
    <p:sldId id="257" r:id="rId3"/>
    <p:sldId id="258" r:id="rId4"/>
    <p:sldId id="288" r:id="rId5"/>
    <p:sldId id="289" r:id="rId6"/>
    <p:sldId id="291" r:id="rId7"/>
    <p:sldId id="294" r:id="rId8"/>
    <p:sldId id="295" r:id="rId9"/>
    <p:sldId id="300" r:id="rId10"/>
    <p:sldId id="296" r:id="rId11"/>
    <p:sldId id="297" r:id="rId12"/>
    <p:sldId id="298" r:id="rId13"/>
    <p:sldId id="299" r:id="rId14"/>
    <p:sldId id="286" r:id="rId15"/>
  </p:sldIdLst>
  <p:sldSz cx="12192000" cy="6858000"/>
  <p:notesSz cx="6858000" cy="9144000"/>
  <p:embeddedFontLst>
    <p:embeddedFont>
      <p:font typeface="Raleway" pitchFamily="2" charset="0"/>
      <p:regular r:id="rId17"/>
      <p:bold r:id="rId18"/>
      <p:italic r:id="rId19"/>
      <p:boldItalic r:id="rId20"/>
    </p:embeddedFont>
    <p:embeddedFont>
      <p:font typeface="Segoe UI" panose="020B0502040204020203" pitchFamily="34" charset="0"/>
      <p:regular r:id="rId21"/>
      <p:bold r:id="rId22"/>
      <p:italic r:id="rId23"/>
      <p:boldItalic r:id="rId24"/>
    </p:embeddedFont>
    <p:embeddedFont>
      <p:font typeface="Segoe UI Black" panose="020B0A02040204020203" pitchFamily="34" charset="0"/>
      <p:bold r:id="rId25"/>
      <p:boldItalic r:id="rId26"/>
    </p:embeddedFont>
    <p:embeddedFont>
      <p:font typeface="Segoe UI Light" panose="020B0502040204020203" pitchFamily="34" charset="0"/>
      <p:regular r:id="rId27"/>
      <p:italic r:id="rId28"/>
    </p:embeddedFont>
    <p:embeddedFont>
      <p:font typeface="Segoe UI Semibold" panose="020B0702040204020203" pitchFamily="34" charset="0"/>
      <p:bold r:id="rId29"/>
      <p:boldItalic r:id="rId30"/>
    </p:embeddedFont>
    <p:embeddedFont>
      <p:font typeface="Segoe UI Semilight" panose="020B0402040204020203" pitchFamily="34" charset="0"/>
      <p:regular r:id="rId31"/>
      <p:italic r:id="rId32"/>
    </p:embeddedFont>
    <p:embeddedFont>
      <p:font typeface="Segoe UI Variable Display Semil"/>
      <p:regular r:id="rId33"/>
    </p:embeddedFont>
  </p:embeddedFontLst>
  <p:defaultTextStyle>
    <a:defPPr>
      <a:defRPr lang="ca-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7A3CD"/>
    <a:srgbClr val="F2C230"/>
    <a:srgbClr val="FFCCC3"/>
    <a:srgbClr val="FBC3FF"/>
    <a:srgbClr val="4C5D9E"/>
    <a:srgbClr val="E7FEFD"/>
    <a:srgbClr val="8AF7F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57FEB58-22E4-CE83-268B-06FC99441800}" v="349" dt="2025-05-27T18:20:26.708"/>
    <p1510:client id="{62532E44-6C3B-F13A-0761-E1B9E0A50085}" v="329" dt="2025-05-26T20:40:00.968"/>
    <p1510:client id="{6CC8C782-B017-1A3F-4D8C-FBD75A37670B}" v="154" dt="2025-05-27T17:06:10.318"/>
    <p1510:client id="{744F640B-A7B1-5A73-0B30-08D96C21384C}" v="930" dt="2025-05-27T18:03:34.87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06" autoAdjust="0"/>
    <p:restoredTop sz="95223" autoAdjust="0"/>
  </p:normalViewPr>
  <p:slideViewPr>
    <p:cSldViewPr snapToGrid="0">
      <p:cViewPr varScale="1">
        <p:scale>
          <a:sx n="83" d="100"/>
          <a:sy n="83" d="100"/>
        </p:scale>
        <p:origin x="144" y="4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font" Target="fonts/font10.fntdata"/><Relationship Id="rId21" Type="http://schemas.openxmlformats.org/officeDocument/2006/relationships/font" Target="fonts/font5.fntdata"/><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font" Target="fonts/font9.fntdata"/><Relationship Id="rId33" Type="http://schemas.openxmlformats.org/officeDocument/2006/relationships/font" Target="fonts/font17.fntdata"/><Relationship Id="rId38"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29" Type="http://schemas.openxmlformats.org/officeDocument/2006/relationships/font" Target="fonts/font1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32" Type="http://schemas.openxmlformats.org/officeDocument/2006/relationships/font" Target="fonts/font16.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font" Target="fonts/font12.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3.fntdata"/><Relationship Id="rId31" Type="http://schemas.openxmlformats.org/officeDocument/2006/relationships/font" Target="fonts/font1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font" Target="fonts/font14.fntdata"/><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ca-E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0D5E448-902B-449A-88C4-6597CD0B0FC4}" type="datetimeFigureOut">
              <a:rPr lang="ca-ES" smtClean="0"/>
              <a:t>30/5/2025</a:t>
            </a:fld>
            <a:endParaRPr lang="ca-E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ca-E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a-E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ca-E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7D62408-7C7E-4223-B736-8BFE671C7E68}" type="slidenum">
              <a:rPr lang="ca-ES" smtClean="0"/>
              <a:t>‹#›</a:t>
            </a:fld>
            <a:endParaRPr lang="ca-ES"/>
          </a:p>
        </p:txBody>
      </p:sp>
    </p:spTree>
    <p:extLst>
      <p:ext uri="{BB962C8B-B14F-4D97-AF65-F5344CB8AC3E}">
        <p14:creationId xmlns:p14="http://schemas.microsoft.com/office/powerpoint/2010/main" val="17759282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Bona tarda a </a:t>
            </a:r>
            <a:r>
              <a:rPr lang="es-ES" dirty="0" err="1"/>
              <a:t>tothom</a:t>
            </a:r>
            <a:r>
              <a:rPr lang="es-ES" dirty="0"/>
              <a:t>, i </a:t>
            </a:r>
            <a:r>
              <a:rPr lang="es-ES" dirty="0" err="1"/>
              <a:t>benvinguts</a:t>
            </a:r>
            <a:r>
              <a:rPr lang="es-ES" dirty="0"/>
              <a:t> a la </a:t>
            </a:r>
            <a:r>
              <a:rPr lang="es-ES" dirty="0" err="1"/>
              <a:t>persentació</a:t>
            </a:r>
            <a:r>
              <a:rPr lang="es-ES" dirty="0"/>
              <a:t> del </a:t>
            </a:r>
            <a:r>
              <a:rPr lang="es-ES" dirty="0" err="1"/>
              <a:t>nostre</a:t>
            </a:r>
            <a:r>
              <a:rPr lang="es-ES" dirty="0"/>
              <a:t> </a:t>
            </a:r>
            <a:r>
              <a:rPr lang="es-ES" dirty="0" err="1"/>
              <a:t>projecte</a:t>
            </a:r>
            <a:r>
              <a:rPr lang="es-ES" dirty="0"/>
              <a:t> per </a:t>
            </a:r>
            <a:r>
              <a:rPr lang="es-ES" dirty="0" err="1"/>
              <a:t>l’AB</a:t>
            </a:r>
            <a:r>
              <a:rPr lang="es-ES" dirty="0"/>
              <a:t> Data </a:t>
            </a:r>
            <a:r>
              <a:rPr lang="es-ES" dirty="0" err="1"/>
              <a:t>Challenge</a:t>
            </a:r>
            <a:r>
              <a:rPr lang="es-ES" dirty="0"/>
              <a:t> 2024. </a:t>
            </a:r>
            <a:r>
              <a:rPr lang="es-ES" dirty="0" err="1"/>
              <a:t>Som</a:t>
            </a:r>
            <a:r>
              <a:rPr lang="es-ES" dirty="0"/>
              <a:t> </a:t>
            </a:r>
            <a:r>
              <a:rPr lang="es-ES" dirty="0" err="1"/>
              <a:t>l’Arnau</a:t>
            </a:r>
            <a:r>
              <a:rPr lang="es-ES" dirty="0"/>
              <a:t> </a:t>
            </a:r>
            <a:r>
              <a:rPr lang="es-ES" dirty="0" err="1"/>
              <a:t>Jutglar</a:t>
            </a:r>
            <a:r>
              <a:rPr lang="es-ES" dirty="0"/>
              <a:t> i en Marc </a:t>
            </a:r>
            <a:r>
              <a:rPr lang="es-ES" dirty="0" err="1"/>
              <a:t>Ballestero,</a:t>
            </a:r>
            <a:r>
              <a:rPr lang="es-ES" dirty="0"/>
              <a:t> i </a:t>
            </a:r>
            <a:r>
              <a:rPr lang="es-ES" dirty="0" err="1"/>
              <a:t>hem</a:t>
            </a:r>
            <a:r>
              <a:rPr lang="es-ES" dirty="0"/>
              <a:t> </a:t>
            </a:r>
            <a:r>
              <a:rPr lang="es-ES" dirty="0" err="1"/>
              <a:t>treballat</a:t>
            </a:r>
            <a:r>
              <a:rPr lang="es-ES" dirty="0"/>
              <a:t> en el repte </a:t>
            </a:r>
            <a:r>
              <a:rPr lang="es-ES" dirty="0" err="1"/>
              <a:t>d’Alarma</a:t>
            </a:r>
            <a:r>
              <a:rPr lang="es-ES" dirty="0"/>
              <a:t> </a:t>
            </a:r>
            <a:r>
              <a:rPr lang="es-ES" dirty="0" err="1"/>
              <a:t>d’Excés</a:t>
            </a:r>
            <a:r>
              <a:rPr lang="es-ES" dirty="0"/>
              <a:t> de Consum.</a:t>
            </a:r>
            <a:endParaRPr lang="ca-ES" dirty="0"/>
          </a:p>
        </p:txBody>
      </p:sp>
      <p:sp>
        <p:nvSpPr>
          <p:cNvPr id="4" name="Slide Number Placeholder 3"/>
          <p:cNvSpPr>
            <a:spLocks noGrp="1"/>
          </p:cNvSpPr>
          <p:nvPr>
            <p:ph type="sldNum" sz="quarter" idx="5"/>
          </p:nvPr>
        </p:nvSpPr>
        <p:spPr/>
        <p:txBody>
          <a:bodyPr/>
          <a:lstStyle/>
          <a:p>
            <a:fld id="{47D62408-7C7E-4223-B736-8BFE671C7E68}" type="slidenum">
              <a:rPr lang="ca-ES" smtClean="0"/>
              <a:t>1</a:t>
            </a:fld>
            <a:endParaRPr lang="ca-ES"/>
          </a:p>
        </p:txBody>
      </p:sp>
    </p:spTree>
    <p:extLst>
      <p:ext uri="{BB962C8B-B14F-4D97-AF65-F5344CB8AC3E}">
        <p14:creationId xmlns:p14="http://schemas.microsoft.com/office/powerpoint/2010/main" val="29988326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DA3844-2C3B-8C1F-12B0-F0604C01A58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42AE6CD-30BB-C701-2764-4ABA491F6A8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C4AEC09-37E0-D23A-89BA-2717610021E3}"/>
              </a:ext>
            </a:extLst>
          </p:cNvPr>
          <p:cNvSpPr>
            <a:spLocks noGrp="1"/>
          </p:cNvSpPr>
          <p:nvPr>
            <p:ph type="body" idx="1"/>
          </p:nvPr>
        </p:nvSpPr>
        <p:spPr/>
        <p:txBody>
          <a:bodyPr/>
          <a:lstStyle/>
          <a:p>
            <a:pPr>
              <a:lnSpc>
                <a:spcPts val="1425"/>
              </a:lnSpc>
            </a:pPr>
            <a:r>
              <a:rPr lang="ca-ES" b="0" dirty="0">
                <a:solidFill>
                  <a:schemeClr val="tx1"/>
                </a:solidFill>
                <a:effectLst/>
                <a:latin typeface="+mn-lt"/>
                <a:ea typeface="Fira Code"/>
                <a:cs typeface="Fira Code"/>
              </a:rPr>
              <a:t>El nostre projecte per l'AB Data Challenge 2024 gira al voltant del desenvolupament d'un sistema innovador d'alarma d'excés de consum. Tal com vam poder veure en les sessions de presentació d'aquesta edició del repte, Aigües de Barcelona és una empresa pionera en el camp de la </a:t>
            </a:r>
            <a:r>
              <a:rPr lang="ca-ES" b="0" dirty="0" err="1">
                <a:solidFill>
                  <a:schemeClr val="tx1"/>
                </a:solidFill>
                <a:effectLst/>
                <a:latin typeface="+mn-lt"/>
                <a:ea typeface="Fira Code"/>
                <a:cs typeface="Fira Code"/>
              </a:rPr>
              <a:t>telelectura</a:t>
            </a:r>
            <a:r>
              <a:rPr lang="ca-ES" b="0" dirty="0">
                <a:solidFill>
                  <a:schemeClr val="tx1"/>
                </a:solidFill>
                <a:effectLst/>
                <a:latin typeface="+mn-lt"/>
                <a:ea typeface="Fira Code"/>
                <a:cs typeface="Fira Code"/>
              </a:rPr>
              <a:t>. Un dels principals avantatges de disposar d'un sistema de </a:t>
            </a:r>
            <a:r>
              <a:rPr lang="ca-ES" b="0" dirty="0" err="1">
                <a:solidFill>
                  <a:schemeClr val="tx1"/>
                </a:solidFill>
                <a:effectLst/>
                <a:latin typeface="+mn-lt"/>
                <a:ea typeface="Fira Code"/>
                <a:cs typeface="Fira Code"/>
              </a:rPr>
              <a:t>telelectura</a:t>
            </a:r>
            <a:r>
              <a:rPr lang="ca-ES" b="0" dirty="0">
                <a:solidFill>
                  <a:schemeClr val="tx1"/>
                </a:solidFill>
                <a:effectLst/>
                <a:latin typeface="+mn-lt"/>
                <a:ea typeface="Fira Code"/>
                <a:cs typeface="Fira Code"/>
              </a:rPr>
              <a:t> com aquest és que la gran quantitat de dades que es recullen diàriament permet treballar amb estratègies i model avançat de </a:t>
            </a:r>
            <a:r>
              <a:rPr lang="ca-ES" b="0" i="1" dirty="0">
                <a:solidFill>
                  <a:schemeClr val="tx1"/>
                </a:solidFill>
                <a:effectLst/>
                <a:latin typeface="+mn-lt"/>
                <a:ea typeface="Fira Code"/>
                <a:cs typeface="Fira Code"/>
              </a:rPr>
              <a:t>_</a:t>
            </a:r>
            <a:r>
              <a:rPr lang="ca-ES" b="0" i="1" dirty="0" err="1">
                <a:solidFill>
                  <a:schemeClr val="tx1"/>
                </a:solidFill>
                <a:effectLst/>
                <a:latin typeface="+mn-lt"/>
                <a:ea typeface="Fira Code"/>
                <a:cs typeface="Fira Code"/>
              </a:rPr>
              <a:t>big</a:t>
            </a:r>
            <a:r>
              <a:rPr lang="ca-ES" b="0" i="1" dirty="0">
                <a:solidFill>
                  <a:schemeClr val="tx1"/>
                </a:solidFill>
                <a:effectLst/>
                <a:latin typeface="+mn-lt"/>
                <a:ea typeface="Fira Code"/>
                <a:cs typeface="Fira Code"/>
              </a:rPr>
              <a:t> data_</a:t>
            </a:r>
            <a:r>
              <a:rPr lang="ca-ES" b="0" dirty="0">
                <a:solidFill>
                  <a:schemeClr val="tx1"/>
                </a:solidFill>
                <a:effectLst/>
                <a:latin typeface="+mn-lt"/>
                <a:ea typeface="Fira Code"/>
                <a:cs typeface="Fira Code"/>
              </a:rPr>
              <a:t>, que faciliten l'extracció dels patrons i la informació rellevant que contenen aquestes dades. Així doncs, fent servir aquest quantitat massiva de dades i treballant amb aquest tipus de models, ens hem plantejat desenvolupar una alarma de consum adaptativa.</a:t>
            </a:r>
          </a:p>
        </p:txBody>
      </p:sp>
      <p:sp>
        <p:nvSpPr>
          <p:cNvPr id="4" name="Slide Number Placeholder 3">
            <a:extLst>
              <a:ext uri="{FF2B5EF4-FFF2-40B4-BE49-F238E27FC236}">
                <a16:creationId xmlns:a16="http://schemas.microsoft.com/office/drawing/2014/main" id="{1BB18EE2-2F11-17BB-C8CE-B8DF1F2BD36E}"/>
              </a:ext>
            </a:extLst>
          </p:cNvPr>
          <p:cNvSpPr>
            <a:spLocks noGrp="1"/>
          </p:cNvSpPr>
          <p:nvPr>
            <p:ph type="sldNum" sz="quarter" idx="5"/>
          </p:nvPr>
        </p:nvSpPr>
        <p:spPr/>
        <p:txBody>
          <a:bodyPr/>
          <a:lstStyle/>
          <a:p>
            <a:fld id="{47D62408-7C7E-4223-B736-8BFE671C7E68}" type="slidenum">
              <a:rPr lang="ca-ES" smtClean="0"/>
              <a:t>10</a:t>
            </a:fld>
            <a:endParaRPr lang="ca-ES"/>
          </a:p>
        </p:txBody>
      </p:sp>
    </p:spTree>
    <p:extLst>
      <p:ext uri="{BB962C8B-B14F-4D97-AF65-F5344CB8AC3E}">
        <p14:creationId xmlns:p14="http://schemas.microsoft.com/office/powerpoint/2010/main" val="8799051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5B8487-3E05-C532-A02F-A1BACD8BC34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3E08E9C-418C-7525-FA1C-F39BDB5F2CE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EFA1C6-A720-535B-F0F5-3E3681522C59}"/>
              </a:ext>
            </a:extLst>
          </p:cNvPr>
          <p:cNvSpPr>
            <a:spLocks noGrp="1"/>
          </p:cNvSpPr>
          <p:nvPr>
            <p:ph type="body" idx="1"/>
          </p:nvPr>
        </p:nvSpPr>
        <p:spPr/>
        <p:txBody>
          <a:bodyPr/>
          <a:lstStyle/>
          <a:p>
            <a:pPr>
              <a:lnSpc>
                <a:spcPts val="1425"/>
              </a:lnSpc>
            </a:pPr>
            <a:r>
              <a:rPr lang="ca-ES" b="0" dirty="0">
                <a:solidFill>
                  <a:schemeClr val="tx1"/>
                </a:solidFill>
                <a:effectLst/>
                <a:latin typeface="+mn-lt"/>
                <a:ea typeface="Fira Code"/>
                <a:cs typeface="Fira Code"/>
              </a:rPr>
              <a:t>El nostre projecte per l'AB Data Challenge 2024 gira al voltant del desenvolupament d'un sistema innovador d'alarma d'excés de consum. Tal com vam poder veure en les sessions de presentació d'aquesta edició del repte, Aigües de Barcelona és una empresa pionera en el camp de la </a:t>
            </a:r>
            <a:r>
              <a:rPr lang="ca-ES" b="0" dirty="0" err="1">
                <a:solidFill>
                  <a:schemeClr val="tx1"/>
                </a:solidFill>
                <a:effectLst/>
                <a:latin typeface="+mn-lt"/>
                <a:ea typeface="Fira Code"/>
                <a:cs typeface="Fira Code"/>
              </a:rPr>
              <a:t>telelectura</a:t>
            </a:r>
            <a:r>
              <a:rPr lang="ca-ES" b="0" dirty="0">
                <a:solidFill>
                  <a:schemeClr val="tx1"/>
                </a:solidFill>
                <a:effectLst/>
                <a:latin typeface="+mn-lt"/>
                <a:ea typeface="Fira Code"/>
                <a:cs typeface="Fira Code"/>
              </a:rPr>
              <a:t>. Un dels principals avantatges de disposar d'un sistema de </a:t>
            </a:r>
            <a:r>
              <a:rPr lang="ca-ES" b="0" dirty="0" err="1">
                <a:solidFill>
                  <a:schemeClr val="tx1"/>
                </a:solidFill>
                <a:effectLst/>
                <a:latin typeface="+mn-lt"/>
                <a:ea typeface="Fira Code"/>
                <a:cs typeface="Fira Code"/>
              </a:rPr>
              <a:t>telelectura</a:t>
            </a:r>
            <a:r>
              <a:rPr lang="ca-ES" b="0" dirty="0">
                <a:solidFill>
                  <a:schemeClr val="tx1"/>
                </a:solidFill>
                <a:effectLst/>
                <a:latin typeface="+mn-lt"/>
                <a:ea typeface="Fira Code"/>
                <a:cs typeface="Fira Code"/>
              </a:rPr>
              <a:t> com aquest és que la gran quantitat de dades que es recullen diàriament permet treballar amb estratègies i model avançat de </a:t>
            </a:r>
            <a:r>
              <a:rPr lang="ca-ES" b="0" i="1" dirty="0">
                <a:solidFill>
                  <a:schemeClr val="tx1"/>
                </a:solidFill>
                <a:effectLst/>
                <a:latin typeface="+mn-lt"/>
                <a:ea typeface="Fira Code"/>
                <a:cs typeface="Fira Code"/>
              </a:rPr>
              <a:t>_</a:t>
            </a:r>
            <a:r>
              <a:rPr lang="ca-ES" b="0" i="1" dirty="0" err="1">
                <a:solidFill>
                  <a:schemeClr val="tx1"/>
                </a:solidFill>
                <a:effectLst/>
                <a:latin typeface="+mn-lt"/>
                <a:ea typeface="Fira Code"/>
                <a:cs typeface="Fira Code"/>
              </a:rPr>
              <a:t>big</a:t>
            </a:r>
            <a:r>
              <a:rPr lang="ca-ES" b="0" i="1" dirty="0">
                <a:solidFill>
                  <a:schemeClr val="tx1"/>
                </a:solidFill>
                <a:effectLst/>
                <a:latin typeface="+mn-lt"/>
                <a:ea typeface="Fira Code"/>
                <a:cs typeface="Fira Code"/>
              </a:rPr>
              <a:t> data_</a:t>
            </a:r>
            <a:r>
              <a:rPr lang="ca-ES" b="0" dirty="0">
                <a:solidFill>
                  <a:schemeClr val="tx1"/>
                </a:solidFill>
                <a:effectLst/>
                <a:latin typeface="+mn-lt"/>
                <a:ea typeface="Fira Code"/>
                <a:cs typeface="Fira Code"/>
              </a:rPr>
              <a:t>, que faciliten l'extracció dels patrons i la informació rellevant que contenen aquestes dades. Així doncs, fent servir aquest quantitat massiva de dades i treballant amb aquest tipus de models, ens hem plantejat desenvolupar una alarma de consum adaptativa.</a:t>
            </a:r>
          </a:p>
        </p:txBody>
      </p:sp>
      <p:sp>
        <p:nvSpPr>
          <p:cNvPr id="4" name="Slide Number Placeholder 3">
            <a:extLst>
              <a:ext uri="{FF2B5EF4-FFF2-40B4-BE49-F238E27FC236}">
                <a16:creationId xmlns:a16="http://schemas.microsoft.com/office/drawing/2014/main" id="{AE71677F-D0B5-CD35-25A2-E75E3E06E289}"/>
              </a:ext>
            </a:extLst>
          </p:cNvPr>
          <p:cNvSpPr>
            <a:spLocks noGrp="1"/>
          </p:cNvSpPr>
          <p:nvPr>
            <p:ph type="sldNum" sz="quarter" idx="5"/>
          </p:nvPr>
        </p:nvSpPr>
        <p:spPr/>
        <p:txBody>
          <a:bodyPr/>
          <a:lstStyle/>
          <a:p>
            <a:fld id="{47D62408-7C7E-4223-B736-8BFE671C7E68}" type="slidenum">
              <a:rPr lang="ca-ES" smtClean="0"/>
              <a:t>11</a:t>
            </a:fld>
            <a:endParaRPr lang="ca-ES"/>
          </a:p>
        </p:txBody>
      </p:sp>
    </p:spTree>
    <p:extLst>
      <p:ext uri="{BB962C8B-B14F-4D97-AF65-F5344CB8AC3E}">
        <p14:creationId xmlns:p14="http://schemas.microsoft.com/office/powerpoint/2010/main" val="8915983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94941A-B960-6D3A-F8D6-FAC00D53BB9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48F2F94-DAC7-A7E6-D996-90D84EBF1A3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FB3DB27-EE0D-98BA-0313-59FECB0353A5}"/>
              </a:ext>
            </a:extLst>
          </p:cNvPr>
          <p:cNvSpPr>
            <a:spLocks noGrp="1"/>
          </p:cNvSpPr>
          <p:nvPr>
            <p:ph type="body" idx="1"/>
          </p:nvPr>
        </p:nvSpPr>
        <p:spPr/>
        <p:txBody>
          <a:bodyPr/>
          <a:lstStyle/>
          <a:p>
            <a:pPr>
              <a:lnSpc>
                <a:spcPts val="1425"/>
              </a:lnSpc>
            </a:pPr>
            <a:r>
              <a:rPr lang="ca-ES" b="0" dirty="0">
                <a:solidFill>
                  <a:schemeClr val="tx1"/>
                </a:solidFill>
                <a:effectLst/>
                <a:latin typeface="+mn-lt"/>
                <a:ea typeface="Fira Code"/>
                <a:cs typeface="Fira Code"/>
              </a:rPr>
              <a:t>El nostre projecte per l'AB Data Challenge 2024 gira al voltant del desenvolupament d'un sistema innovador d'alarma d'excés de consum. Tal com vam poder veure en les sessions de presentació d'aquesta edició del repte, Aigües de Barcelona és una empresa pionera en el camp de la </a:t>
            </a:r>
            <a:r>
              <a:rPr lang="ca-ES" b="0" dirty="0" err="1">
                <a:solidFill>
                  <a:schemeClr val="tx1"/>
                </a:solidFill>
                <a:effectLst/>
                <a:latin typeface="+mn-lt"/>
                <a:ea typeface="Fira Code"/>
                <a:cs typeface="Fira Code"/>
              </a:rPr>
              <a:t>telelectura</a:t>
            </a:r>
            <a:r>
              <a:rPr lang="ca-ES" b="0" dirty="0">
                <a:solidFill>
                  <a:schemeClr val="tx1"/>
                </a:solidFill>
                <a:effectLst/>
                <a:latin typeface="+mn-lt"/>
                <a:ea typeface="Fira Code"/>
                <a:cs typeface="Fira Code"/>
              </a:rPr>
              <a:t>. Un dels principals avantatges de disposar d'un sistema de </a:t>
            </a:r>
            <a:r>
              <a:rPr lang="ca-ES" b="0" dirty="0" err="1">
                <a:solidFill>
                  <a:schemeClr val="tx1"/>
                </a:solidFill>
                <a:effectLst/>
                <a:latin typeface="+mn-lt"/>
                <a:ea typeface="Fira Code"/>
                <a:cs typeface="Fira Code"/>
              </a:rPr>
              <a:t>telelectura</a:t>
            </a:r>
            <a:r>
              <a:rPr lang="ca-ES" b="0" dirty="0">
                <a:solidFill>
                  <a:schemeClr val="tx1"/>
                </a:solidFill>
                <a:effectLst/>
                <a:latin typeface="+mn-lt"/>
                <a:ea typeface="Fira Code"/>
                <a:cs typeface="Fira Code"/>
              </a:rPr>
              <a:t> com aquest és que la gran quantitat de dades que es recullen diàriament permet treballar amb estratègies i model avançat de </a:t>
            </a:r>
            <a:r>
              <a:rPr lang="ca-ES" b="0" i="1" dirty="0">
                <a:solidFill>
                  <a:schemeClr val="tx1"/>
                </a:solidFill>
                <a:effectLst/>
                <a:latin typeface="+mn-lt"/>
                <a:ea typeface="Fira Code"/>
                <a:cs typeface="Fira Code"/>
              </a:rPr>
              <a:t>_</a:t>
            </a:r>
            <a:r>
              <a:rPr lang="ca-ES" b="0" i="1" dirty="0" err="1">
                <a:solidFill>
                  <a:schemeClr val="tx1"/>
                </a:solidFill>
                <a:effectLst/>
                <a:latin typeface="+mn-lt"/>
                <a:ea typeface="Fira Code"/>
                <a:cs typeface="Fira Code"/>
              </a:rPr>
              <a:t>big</a:t>
            </a:r>
            <a:r>
              <a:rPr lang="ca-ES" b="0" i="1" dirty="0">
                <a:solidFill>
                  <a:schemeClr val="tx1"/>
                </a:solidFill>
                <a:effectLst/>
                <a:latin typeface="+mn-lt"/>
                <a:ea typeface="Fira Code"/>
                <a:cs typeface="Fira Code"/>
              </a:rPr>
              <a:t> data_</a:t>
            </a:r>
            <a:r>
              <a:rPr lang="ca-ES" b="0" dirty="0">
                <a:solidFill>
                  <a:schemeClr val="tx1"/>
                </a:solidFill>
                <a:effectLst/>
                <a:latin typeface="+mn-lt"/>
                <a:ea typeface="Fira Code"/>
                <a:cs typeface="Fira Code"/>
              </a:rPr>
              <a:t>, que faciliten l'extracció dels patrons i la informació rellevant que contenen aquestes dades. Així doncs, fent servir aquest quantitat massiva de dades i treballant amb aquest tipus de models, ens hem plantejat desenvolupar una alarma de consum adaptativa.</a:t>
            </a:r>
          </a:p>
        </p:txBody>
      </p:sp>
      <p:sp>
        <p:nvSpPr>
          <p:cNvPr id="4" name="Slide Number Placeholder 3">
            <a:extLst>
              <a:ext uri="{FF2B5EF4-FFF2-40B4-BE49-F238E27FC236}">
                <a16:creationId xmlns:a16="http://schemas.microsoft.com/office/drawing/2014/main" id="{4E2149E9-6AD8-798C-53C2-4EBD08C6D5E4}"/>
              </a:ext>
            </a:extLst>
          </p:cNvPr>
          <p:cNvSpPr>
            <a:spLocks noGrp="1"/>
          </p:cNvSpPr>
          <p:nvPr>
            <p:ph type="sldNum" sz="quarter" idx="5"/>
          </p:nvPr>
        </p:nvSpPr>
        <p:spPr/>
        <p:txBody>
          <a:bodyPr/>
          <a:lstStyle/>
          <a:p>
            <a:fld id="{47D62408-7C7E-4223-B736-8BFE671C7E68}" type="slidenum">
              <a:rPr lang="ca-ES" smtClean="0"/>
              <a:t>12</a:t>
            </a:fld>
            <a:endParaRPr lang="ca-ES"/>
          </a:p>
        </p:txBody>
      </p:sp>
    </p:spTree>
    <p:extLst>
      <p:ext uri="{BB962C8B-B14F-4D97-AF65-F5344CB8AC3E}">
        <p14:creationId xmlns:p14="http://schemas.microsoft.com/office/powerpoint/2010/main" val="19835538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221852-1CAA-F0A8-CC1D-464809EF32C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2DF0E84-85D3-EB2B-EDA2-F870F7CD533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8AFE964-DEEE-F363-5126-C70AD7D59BDB}"/>
              </a:ext>
            </a:extLst>
          </p:cNvPr>
          <p:cNvSpPr>
            <a:spLocks noGrp="1"/>
          </p:cNvSpPr>
          <p:nvPr>
            <p:ph type="body" idx="1"/>
          </p:nvPr>
        </p:nvSpPr>
        <p:spPr/>
        <p:txBody>
          <a:bodyPr/>
          <a:lstStyle/>
          <a:p>
            <a:pPr>
              <a:lnSpc>
                <a:spcPts val="1425"/>
              </a:lnSpc>
            </a:pPr>
            <a:r>
              <a:rPr lang="ca-ES" b="0" dirty="0">
                <a:solidFill>
                  <a:schemeClr val="tx1"/>
                </a:solidFill>
                <a:effectLst/>
                <a:latin typeface="+mn-lt"/>
                <a:ea typeface="Fira Code"/>
                <a:cs typeface="Fira Code"/>
              </a:rPr>
              <a:t>El nostre projecte per l'AB Data Challenge 2024 gira al voltant del desenvolupament d'un sistema innovador d'alarma d'excés de consum. Tal com vam poder veure en les sessions de presentació d'aquesta edició del repte, Aigües de Barcelona és una empresa pionera en el camp de la </a:t>
            </a:r>
            <a:r>
              <a:rPr lang="ca-ES" b="0" dirty="0" err="1">
                <a:solidFill>
                  <a:schemeClr val="tx1"/>
                </a:solidFill>
                <a:effectLst/>
                <a:latin typeface="+mn-lt"/>
                <a:ea typeface="Fira Code"/>
                <a:cs typeface="Fira Code"/>
              </a:rPr>
              <a:t>telelectura</a:t>
            </a:r>
            <a:r>
              <a:rPr lang="ca-ES" b="0" dirty="0">
                <a:solidFill>
                  <a:schemeClr val="tx1"/>
                </a:solidFill>
                <a:effectLst/>
                <a:latin typeface="+mn-lt"/>
                <a:ea typeface="Fira Code"/>
                <a:cs typeface="Fira Code"/>
              </a:rPr>
              <a:t>. Un dels principals avantatges de disposar d'un sistema de </a:t>
            </a:r>
            <a:r>
              <a:rPr lang="ca-ES" b="0" dirty="0" err="1">
                <a:solidFill>
                  <a:schemeClr val="tx1"/>
                </a:solidFill>
                <a:effectLst/>
                <a:latin typeface="+mn-lt"/>
                <a:ea typeface="Fira Code"/>
                <a:cs typeface="Fira Code"/>
              </a:rPr>
              <a:t>telelectura</a:t>
            </a:r>
            <a:r>
              <a:rPr lang="ca-ES" b="0" dirty="0">
                <a:solidFill>
                  <a:schemeClr val="tx1"/>
                </a:solidFill>
                <a:effectLst/>
                <a:latin typeface="+mn-lt"/>
                <a:ea typeface="Fira Code"/>
                <a:cs typeface="Fira Code"/>
              </a:rPr>
              <a:t> com aquest és que la gran quantitat de dades que es recullen diàriament permet treballar amb estratègies i model avançat de </a:t>
            </a:r>
            <a:r>
              <a:rPr lang="ca-ES" b="0" i="1" dirty="0">
                <a:solidFill>
                  <a:schemeClr val="tx1"/>
                </a:solidFill>
                <a:effectLst/>
                <a:latin typeface="+mn-lt"/>
                <a:ea typeface="Fira Code"/>
                <a:cs typeface="Fira Code"/>
              </a:rPr>
              <a:t>_</a:t>
            </a:r>
            <a:r>
              <a:rPr lang="ca-ES" b="0" i="1" dirty="0" err="1">
                <a:solidFill>
                  <a:schemeClr val="tx1"/>
                </a:solidFill>
                <a:effectLst/>
                <a:latin typeface="+mn-lt"/>
                <a:ea typeface="Fira Code"/>
                <a:cs typeface="Fira Code"/>
              </a:rPr>
              <a:t>big</a:t>
            </a:r>
            <a:r>
              <a:rPr lang="ca-ES" b="0" i="1" dirty="0">
                <a:solidFill>
                  <a:schemeClr val="tx1"/>
                </a:solidFill>
                <a:effectLst/>
                <a:latin typeface="+mn-lt"/>
                <a:ea typeface="Fira Code"/>
                <a:cs typeface="Fira Code"/>
              </a:rPr>
              <a:t> data_</a:t>
            </a:r>
            <a:r>
              <a:rPr lang="ca-ES" b="0" dirty="0">
                <a:solidFill>
                  <a:schemeClr val="tx1"/>
                </a:solidFill>
                <a:effectLst/>
                <a:latin typeface="+mn-lt"/>
                <a:ea typeface="Fira Code"/>
                <a:cs typeface="Fira Code"/>
              </a:rPr>
              <a:t>, que faciliten l'extracció dels patrons i la informació rellevant que contenen aquestes dades. Així doncs, fent servir aquest quantitat massiva de dades i treballant amb aquest tipus de models, ens hem plantejat desenvolupar una alarma de consum adaptativa.</a:t>
            </a:r>
          </a:p>
        </p:txBody>
      </p:sp>
      <p:sp>
        <p:nvSpPr>
          <p:cNvPr id="4" name="Slide Number Placeholder 3">
            <a:extLst>
              <a:ext uri="{FF2B5EF4-FFF2-40B4-BE49-F238E27FC236}">
                <a16:creationId xmlns:a16="http://schemas.microsoft.com/office/drawing/2014/main" id="{C0B1AE09-E0FC-B55E-80FD-55250AF285C8}"/>
              </a:ext>
            </a:extLst>
          </p:cNvPr>
          <p:cNvSpPr>
            <a:spLocks noGrp="1"/>
          </p:cNvSpPr>
          <p:nvPr>
            <p:ph type="sldNum" sz="quarter" idx="5"/>
          </p:nvPr>
        </p:nvSpPr>
        <p:spPr/>
        <p:txBody>
          <a:bodyPr/>
          <a:lstStyle/>
          <a:p>
            <a:fld id="{47D62408-7C7E-4223-B736-8BFE671C7E68}" type="slidenum">
              <a:rPr lang="ca-ES" smtClean="0"/>
              <a:t>13</a:t>
            </a:fld>
            <a:endParaRPr lang="ca-ES"/>
          </a:p>
        </p:txBody>
      </p:sp>
    </p:spTree>
    <p:extLst>
      <p:ext uri="{BB962C8B-B14F-4D97-AF65-F5344CB8AC3E}">
        <p14:creationId xmlns:p14="http://schemas.microsoft.com/office/powerpoint/2010/main" val="30203018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24E829-5D6F-1378-008A-B682B969623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BA3D637-9507-4DD8-AD25-73B5C56404E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F35000D-DD3D-D357-24FF-DDFBEAF7CFA5}"/>
              </a:ext>
            </a:extLst>
          </p:cNvPr>
          <p:cNvSpPr>
            <a:spLocks noGrp="1"/>
          </p:cNvSpPr>
          <p:nvPr>
            <p:ph type="body" idx="1"/>
          </p:nvPr>
        </p:nvSpPr>
        <p:spPr/>
        <p:txBody>
          <a:bodyPr/>
          <a:lstStyle/>
          <a:p>
            <a:r>
              <a:rPr lang="es-ES" dirty="0"/>
              <a:t>Bona tarda a </a:t>
            </a:r>
            <a:r>
              <a:rPr lang="es-ES" dirty="0" err="1"/>
              <a:t>tothom</a:t>
            </a:r>
            <a:r>
              <a:rPr lang="es-ES" dirty="0"/>
              <a:t>, i </a:t>
            </a:r>
            <a:r>
              <a:rPr lang="es-ES" dirty="0" err="1"/>
              <a:t>benvinguts</a:t>
            </a:r>
            <a:r>
              <a:rPr lang="es-ES" dirty="0"/>
              <a:t> a la </a:t>
            </a:r>
            <a:r>
              <a:rPr lang="es-ES" dirty="0" err="1"/>
              <a:t>persentació</a:t>
            </a:r>
            <a:r>
              <a:rPr lang="es-ES" dirty="0"/>
              <a:t> del </a:t>
            </a:r>
            <a:r>
              <a:rPr lang="es-ES" dirty="0" err="1"/>
              <a:t>nostre</a:t>
            </a:r>
            <a:r>
              <a:rPr lang="es-ES" dirty="0"/>
              <a:t> </a:t>
            </a:r>
            <a:r>
              <a:rPr lang="es-ES" dirty="0" err="1"/>
              <a:t>projecte</a:t>
            </a:r>
            <a:r>
              <a:rPr lang="es-ES" dirty="0"/>
              <a:t> per </a:t>
            </a:r>
            <a:r>
              <a:rPr lang="es-ES" dirty="0" err="1"/>
              <a:t>l’AB</a:t>
            </a:r>
            <a:r>
              <a:rPr lang="es-ES" dirty="0"/>
              <a:t> Data </a:t>
            </a:r>
            <a:r>
              <a:rPr lang="es-ES" dirty="0" err="1"/>
              <a:t>Challenge</a:t>
            </a:r>
            <a:r>
              <a:rPr lang="es-ES" dirty="0"/>
              <a:t> 2024. </a:t>
            </a:r>
            <a:r>
              <a:rPr lang="es-ES" dirty="0" err="1"/>
              <a:t>Som</a:t>
            </a:r>
            <a:r>
              <a:rPr lang="es-ES" dirty="0"/>
              <a:t> </a:t>
            </a:r>
            <a:r>
              <a:rPr lang="es-ES" dirty="0" err="1"/>
              <a:t>l’Arnau</a:t>
            </a:r>
            <a:r>
              <a:rPr lang="es-ES" dirty="0"/>
              <a:t> </a:t>
            </a:r>
            <a:r>
              <a:rPr lang="es-ES" dirty="0" err="1"/>
              <a:t>Jutglar</a:t>
            </a:r>
            <a:r>
              <a:rPr lang="es-ES" dirty="0"/>
              <a:t> i en Marc </a:t>
            </a:r>
            <a:r>
              <a:rPr lang="es-ES" dirty="0" err="1"/>
              <a:t>Ballestero,</a:t>
            </a:r>
            <a:r>
              <a:rPr lang="es-ES" dirty="0"/>
              <a:t> i </a:t>
            </a:r>
            <a:r>
              <a:rPr lang="es-ES" dirty="0" err="1"/>
              <a:t>hem</a:t>
            </a:r>
            <a:r>
              <a:rPr lang="es-ES" dirty="0"/>
              <a:t> </a:t>
            </a:r>
            <a:r>
              <a:rPr lang="es-ES" dirty="0" err="1"/>
              <a:t>treballat</a:t>
            </a:r>
            <a:r>
              <a:rPr lang="es-ES" dirty="0"/>
              <a:t> en el repte </a:t>
            </a:r>
            <a:r>
              <a:rPr lang="es-ES" dirty="0" err="1"/>
              <a:t>d’Alarma</a:t>
            </a:r>
            <a:r>
              <a:rPr lang="es-ES" dirty="0"/>
              <a:t> </a:t>
            </a:r>
            <a:r>
              <a:rPr lang="es-ES" dirty="0" err="1"/>
              <a:t>d’Excés</a:t>
            </a:r>
            <a:r>
              <a:rPr lang="es-ES" dirty="0"/>
              <a:t> de Consum.</a:t>
            </a:r>
            <a:endParaRPr lang="ca-ES" dirty="0"/>
          </a:p>
        </p:txBody>
      </p:sp>
      <p:sp>
        <p:nvSpPr>
          <p:cNvPr id="4" name="Slide Number Placeholder 3">
            <a:extLst>
              <a:ext uri="{FF2B5EF4-FFF2-40B4-BE49-F238E27FC236}">
                <a16:creationId xmlns:a16="http://schemas.microsoft.com/office/drawing/2014/main" id="{35219F3C-66F9-68CD-5C77-6D8C9099B8ED}"/>
              </a:ext>
            </a:extLst>
          </p:cNvPr>
          <p:cNvSpPr>
            <a:spLocks noGrp="1"/>
          </p:cNvSpPr>
          <p:nvPr>
            <p:ph type="sldNum" sz="quarter" idx="5"/>
          </p:nvPr>
        </p:nvSpPr>
        <p:spPr/>
        <p:txBody>
          <a:bodyPr/>
          <a:lstStyle/>
          <a:p>
            <a:fld id="{47D62408-7C7E-4223-B736-8BFE671C7E68}" type="slidenum">
              <a:rPr lang="ca-ES" smtClean="0"/>
              <a:t>14</a:t>
            </a:fld>
            <a:endParaRPr lang="ca-ES"/>
          </a:p>
        </p:txBody>
      </p:sp>
    </p:spTree>
    <p:extLst>
      <p:ext uri="{BB962C8B-B14F-4D97-AF65-F5344CB8AC3E}">
        <p14:creationId xmlns:p14="http://schemas.microsoft.com/office/powerpoint/2010/main" val="24510243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ca-ES" noProof="0" dirty="0"/>
              <a:t>Durant aquesta presentació, parlarem de com hem conceptualitzat el problema, com hem dissenyat la solució, i finalment, farem una petita autovaloració del software que hem dissenyat, destacant-ne els punts forts i les millores futures que s’hi podrien incloure.</a:t>
            </a:r>
          </a:p>
        </p:txBody>
      </p:sp>
      <p:sp>
        <p:nvSpPr>
          <p:cNvPr id="4" name="Slide Number Placeholder 3"/>
          <p:cNvSpPr>
            <a:spLocks noGrp="1"/>
          </p:cNvSpPr>
          <p:nvPr>
            <p:ph type="sldNum" sz="quarter" idx="5"/>
          </p:nvPr>
        </p:nvSpPr>
        <p:spPr/>
        <p:txBody>
          <a:bodyPr/>
          <a:lstStyle/>
          <a:p>
            <a:fld id="{47D62408-7C7E-4223-B736-8BFE671C7E68}" type="slidenum">
              <a:rPr lang="ca-ES" smtClean="0"/>
              <a:t>2</a:t>
            </a:fld>
            <a:endParaRPr lang="ca-ES"/>
          </a:p>
        </p:txBody>
      </p:sp>
    </p:spTree>
    <p:extLst>
      <p:ext uri="{BB962C8B-B14F-4D97-AF65-F5344CB8AC3E}">
        <p14:creationId xmlns:p14="http://schemas.microsoft.com/office/powerpoint/2010/main" val="3464813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ts val="1425"/>
              </a:lnSpc>
            </a:pPr>
            <a:r>
              <a:rPr lang="ca-ES" b="0" dirty="0">
                <a:solidFill>
                  <a:schemeClr val="tx1"/>
                </a:solidFill>
                <a:effectLst/>
                <a:latin typeface="+mn-lt"/>
                <a:ea typeface="Fira Code"/>
                <a:cs typeface="Fira Code"/>
              </a:rPr>
              <a:t>El nostre projecte per l'AB Data Challenge 2024 gira al voltant del desenvolupament d'un sistema innovador d'alarma d'excés de consum. Tal com vam poder veure en les sessions de presentació d'aquesta edició del repte, Aigües de Barcelona és una empresa pionera en el camp de la </a:t>
            </a:r>
            <a:r>
              <a:rPr lang="ca-ES" b="0" dirty="0" err="1">
                <a:solidFill>
                  <a:schemeClr val="tx1"/>
                </a:solidFill>
                <a:effectLst/>
                <a:latin typeface="+mn-lt"/>
                <a:ea typeface="Fira Code"/>
                <a:cs typeface="Fira Code"/>
              </a:rPr>
              <a:t>telelectura</a:t>
            </a:r>
            <a:r>
              <a:rPr lang="ca-ES" b="0" dirty="0">
                <a:solidFill>
                  <a:schemeClr val="tx1"/>
                </a:solidFill>
                <a:effectLst/>
                <a:latin typeface="+mn-lt"/>
                <a:ea typeface="Fira Code"/>
                <a:cs typeface="Fira Code"/>
              </a:rPr>
              <a:t>. Un dels principals avantatges de disposar d'un sistema de </a:t>
            </a:r>
            <a:r>
              <a:rPr lang="ca-ES" b="0" dirty="0" err="1">
                <a:solidFill>
                  <a:schemeClr val="tx1"/>
                </a:solidFill>
                <a:effectLst/>
                <a:latin typeface="+mn-lt"/>
                <a:ea typeface="Fira Code"/>
                <a:cs typeface="Fira Code"/>
              </a:rPr>
              <a:t>telelectura</a:t>
            </a:r>
            <a:r>
              <a:rPr lang="ca-ES" b="0" dirty="0">
                <a:solidFill>
                  <a:schemeClr val="tx1"/>
                </a:solidFill>
                <a:effectLst/>
                <a:latin typeface="+mn-lt"/>
                <a:ea typeface="Fira Code"/>
                <a:cs typeface="Fira Code"/>
              </a:rPr>
              <a:t> com aquest és que la gran quantitat de dades que es recullen diàriament permet treballar amb estratègies i model avançat de </a:t>
            </a:r>
            <a:r>
              <a:rPr lang="ca-ES" b="0" i="1" dirty="0">
                <a:solidFill>
                  <a:schemeClr val="tx1"/>
                </a:solidFill>
                <a:effectLst/>
                <a:latin typeface="+mn-lt"/>
                <a:ea typeface="Fira Code"/>
                <a:cs typeface="Fira Code"/>
              </a:rPr>
              <a:t>_</a:t>
            </a:r>
            <a:r>
              <a:rPr lang="ca-ES" b="0" i="1" dirty="0" err="1">
                <a:solidFill>
                  <a:schemeClr val="tx1"/>
                </a:solidFill>
                <a:effectLst/>
                <a:latin typeface="+mn-lt"/>
                <a:ea typeface="Fira Code"/>
                <a:cs typeface="Fira Code"/>
              </a:rPr>
              <a:t>big</a:t>
            </a:r>
            <a:r>
              <a:rPr lang="ca-ES" b="0" i="1" dirty="0">
                <a:solidFill>
                  <a:schemeClr val="tx1"/>
                </a:solidFill>
                <a:effectLst/>
                <a:latin typeface="+mn-lt"/>
                <a:ea typeface="Fira Code"/>
                <a:cs typeface="Fira Code"/>
              </a:rPr>
              <a:t> data_</a:t>
            </a:r>
            <a:r>
              <a:rPr lang="ca-ES" b="0" dirty="0">
                <a:solidFill>
                  <a:schemeClr val="tx1"/>
                </a:solidFill>
                <a:effectLst/>
                <a:latin typeface="+mn-lt"/>
                <a:ea typeface="Fira Code"/>
                <a:cs typeface="Fira Code"/>
              </a:rPr>
              <a:t>, que faciliten l'extracció dels patrons i la informació rellevant que contenen aquestes dades. Així doncs, fent servir aquest quantitat massiva de dades i treballant amb aquest tipus de models, ens hem plantejat desenvolupar una alarma de consum adaptativa.</a:t>
            </a:r>
          </a:p>
        </p:txBody>
      </p:sp>
      <p:sp>
        <p:nvSpPr>
          <p:cNvPr id="4" name="Slide Number Placeholder 3"/>
          <p:cNvSpPr>
            <a:spLocks noGrp="1"/>
          </p:cNvSpPr>
          <p:nvPr>
            <p:ph type="sldNum" sz="quarter" idx="5"/>
          </p:nvPr>
        </p:nvSpPr>
        <p:spPr/>
        <p:txBody>
          <a:bodyPr/>
          <a:lstStyle/>
          <a:p>
            <a:fld id="{47D62408-7C7E-4223-B736-8BFE671C7E68}" type="slidenum">
              <a:rPr lang="ca-ES" smtClean="0"/>
              <a:t>3</a:t>
            </a:fld>
            <a:endParaRPr lang="ca-ES"/>
          </a:p>
        </p:txBody>
      </p:sp>
    </p:spTree>
    <p:extLst>
      <p:ext uri="{BB962C8B-B14F-4D97-AF65-F5344CB8AC3E}">
        <p14:creationId xmlns:p14="http://schemas.microsoft.com/office/powerpoint/2010/main" val="10292639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98C1D5-75B3-547A-FF54-71A4757FBAE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2042326-CFCA-A366-49B1-EC7CCBD9EAA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D9ACF8A-0978-B49E-5109-1F9752332C7C}"/>
              </a:ext>
            </a:extLst>
          </p:cNvPr>
          <p:cNvSpPr>
            <a:spLocks noGrp="1"/>
          </p:cNvSpPr>
          <p:nvPr>
            <p:ph type="body" idx="1"/>
          </p:nvPr>
        </p:nvSpPr>
        <p:spPr/>
        <p:txBody>
          <a:bodyPr/>
          <a:lstStyle/>
          <a:p>
            <a:pPr>
              <a:lnSpc>
                <a:spcPts val="1425"/>
              </a:lnSpc>
            </a:pPr>
            <a:r>
              <a:rPr lang="ca-ES" b="0" dirty="0">
                <a:solidFill>
                  <a:schemeClr val="tx1"/>
                </a:solidFill>
                <a:effectLst/>
                <a:latin typeface="+mn-lt"/>
                <a:ea typeface="Fira Code"/>
                <a:cs typeface="Fira Code"/>
              </a:rPr>
              <a:t>El nostre projecte per l'AB Data Challenge 2024 gira al voltant del desenvolupament d'un sistema innovador d'alarma d'excés de consum. Tal com vam poder veure en les sessions de presentació d'aquesta edició del repte, Aigües de Barcelona és una empresa pionera en el camp de la </a:t>
            </a:r>
            <a:r>
              <a:rPr lang="ca-ES" b="0" dirty="0" err="1">
                <a:solidFill>
                  <a:schemeClr val="tx1"/>
                </a:solidFill>
                <a:effectLst/>
                <a:latin typeface="+mn-lt"/>
                <a:ea typeface="Fira Code"/>
                <a:cs typeface="Fira Code"/>
              </a:rPr>
              <a:t>telelectura</a:t>
            </a:r>
            <a:r>
              <a:rPr lang="ca-ES" b="0" dirty="0">
                <a:solidFill>
                  <a:schemeClr val="tx1"/>
                </a:solidFill>
                <a:effectLst/>
                <a:latin typeface="+mn-lt"/>
                <a:ea typeface="Fira Code"/>
                <a:cs typeface="Fira Code"/>
              </a:rPr>
              <a:t>. Un dels principals avantatges de disposar d'un sistema de </a:t>
            </a:r>
            <a:r>
              <a:rPr lang="ca-ES" b="0" dirty="0" err="1">
                <a:solidFill>
                  <a:schemeClr val="tx1"/>
                </a:solidFill>
                <a:effectLst/>
                <a:latin typeface="+mn-lt"/>
                <a:ea typeface="Fira Code"/>
                <a:cs typeface="Fira Code"/>
              </a:rPr>
              <a:t>telelectura</a:t>
            </a:r>
            <a:r>
              <a:rPr lang="ca-ES" b="0" dirty="0">
                <a:solidFill>
                  <a:schemeClr val="tx1"/>
                </a:solidFill>
                <a:effectLst/>
                <a:latin typeface="+mn-lt"/>
                <a:ea typeface="Fira Code"/>
                <a:cs typeface="Fira Code"/>
              </a:rPr>
              <a:t> com aquest és que la gran quantitat de dades que es recullen diàriament permet treballar amb estratègies i model avançat de </a:t>
            </a:r>
            <a:r>
              <a:rPr lang="ca-ES" b="0" i="1" dirty="0">
                <a:solidFill>
                  <a:schemeClr val="tx1"/>
                </a:solidFill>
                <a:effectLst/>
                <a:latin typeface="+mn-lt"/>
                <a:ea typeface="Fira Code"/>
                <a:cs typeface="Fira Code"/>
              </a:rPr>
              <a:t>_</a:t>
            </a:r>
            <a:r>
              <a:rPr lang="ca-ES" b="0" i="1" dirty="0" err="1">
                <a:solidFill>
                  <a:schemeClr val="tx1"/>
                </a:solidFill>
                <a:effectLst/>
                <a:latin typeface="+mn-lt"/>
                <a:ea typeface="Fira Code"/>
                <a:cs typeface="Fira Code"/>
              </a:rPr>
              <a:t>big</a:t>
            </a:r>
            <a:r>
              <a:rPr lang="ca-ES" b="0" i="1" dirty="0">
                <a:solidFill>
                  <a:schemeClr val="tx1"/>
                </a:solidFill>
                <a:effectLst/>
                <a:latin typeface="+mn-lt"/>
                <a:ea typeface="Fira Code"/>
                <a:cs typeface="Fira Code"/>
              </a:rPr>
              <a:t> data_</a:t>
            </a:r>
            <a:r>
              <a:rPr lang="ca-ES" b="0" dirty="0">
                <a:solidFill>
                  <a:schemeClr val="tx1"/>
                </a:solidFill>
                <a:effectLst/>
                <a:latin typeface="+mn-lt"/>
                <a:ea typeface="Fira Code"/>
                <a:cs typeface="Fira Code"/>
              </a:rPr>
              <a:t>, que faciliten l'extracció dels patrons i la informació rellevant que contenen aquestes dades. Així doncs, fent servir aquest quantitat massiva de dades i treballant amb aquest tipus de models, ens hem plantejat desenvolupar una alarma de consum adaptativa.</a:t>
            </a:r>
          </a:p>
        </p:txBody>
      </p:sp>
      <p:sp>
        <p:nvSpPr>
          <p:cNvPr id="4" name="Slide Number Placeholder 3">
            <a:extLst>
              <a:ext uri="{FF2B5EF4-FFF2-40B4-BE49-F238E27FC236}">
                <a16:creationId xmlns:a16="http://schemas.microsoft.com/office/drawing/2014/main" id="{7DB68EE8-DCE2-BB22-E28D-23D885F084C8}"/>
              </a:ext>
            </a:extLst>
          </p:cNvPr>
          <p:cNvSpPr>
            <a:spLocks noGrp="1"/>
          </p:cNvSpPr>
          <p:nvPr>
            <p:ph type="sldNum" sz="quarter" idx="5"/>
          </p:nvPr>
        </p:nvSpPr>
        <p:spPr/>
        <p:txBody>
          <a:bodyPr/>
          <a:lstStyle/>
          <a:p>
            <a:fld id="{47D62408-7C7E-4223-B736-8BFE671C7E68}" type="slidenum">
              <a:rPr lang="ca-ES" smtClean="0"/>
              <a:t>4</a:t>
            </a:fld>
            <a:endParaRPr lang="ca-ES"/>
          </a:p>
        </p:txBody>
      </p:sp>
    </p:spTree>
    <p:extLst>
      <p:ext uri="{BB962C8B-B14F-4D97-AF65-F5344CB8AC3E}">
        <p14:creationId xmlns:p14="http://schemas.microsoft.com/office/powerpoint/2010/main" val="29913401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E3E552-0CB2-F8F8-90FD-C3650D231C0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395275D-55B7-1162-FC8E-33CAC295494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C41520E-9295-3352-5527-E5A109B3BA1B}"/>
              </a:ext>
            </a:extLst>
          </p:cNvPr>
          <p:cNvSpPr>
            <a:spLocks noGrp="1"/>
          </p:cNvSpPr>
          <p:nvPr>
            <p:ph type="body" idx="1"/>
          </p:nvPr>
        </p:nvSpPr>
        <p:spPr/>
        <p:txBody>
          <a:bodyPr/>
          <a:lstStyle/>
          <a:p>
            <a:pPr>
              <a:lnSpc>
                <a:spcPts val="1425"/>
              </a:lnSpc>
            </a:pPr>
            <a:r>
              <a:rPr lang="ca-ES" b="0" dirty="0">
                <a:solidFill>
                  <a:schemeClr val="tx1"/>
                </a:solidFill>
                <a:effectLst/>
                <a:latin typeface="+mn-lt"/>
                <a:ea typeface="Fira Code"/>
                <a:cs typeface="Fira Code"/>
              </a:rPr>
              <a:t>El nostre projecte per l'AB Data Challenge 2024 gira al voltant del desenvolupament d'un sistema innovador d'alarma d'excés de consum. Tal com vam poder veure en les sessions de presentació d'aquesta edició del repte, Aigües de Barcelona és una empresa pionera en el camp de la </a:t>
            </a:r>
            <a:r>
              <a:rPr lang="ca-ES" b="0" dirty="0" err="1">
                <a:solidFill>
                  <a:schemeClr val="tx1"/>
                </a:solidFill>
                <a:effectLst/>
                <a:latin typeface="+mn-lt"/>
                <a:ea typeface="Fira Code"/>
                <a:cs typeface="Fira Code"/>
              </a:rPr>
              <a:t>telelectura</a:t>
            </a:r>
            <a:r>
              <a:rPr lang="ca-ES" b="0" dirty="0">
                <a:solidFill>
                  <a:schemeClr val="tx1"/>
                </a:solidFill>
                <a:effectLst/>
                <a:latin typeface="+mn-lt"/>
                <a:ea typeface="Fira Code"/>
                <a:cs typeface="Fira Code"/>
              </a:rPr>
              <a:t>. Un dels principals avantatges de disposar d'un sistema de </a:t>
            </a:r>
            <a:r>
              <a:rPr lang="ca-ES" b="0" dirty="0" err="1">
                <a:solidFill>
                  <a:schemeClr val="tx1"/>
                </a:solidFill>
                <a:effectLst/>
                <a:latin typeface="+mn-lt"/>
                <a:ea typeface="Fira Code"/>
                <a:cs typeface="Fira Code"/>
              </a:rPr>
              <a:t>telelectura</a:t>
            </a:r>
            <a:r>
              <a:rPr lang="ca-ES" b="0" dirty="0">
                <a:solidFill>
                  <a:schemeClr val="tx1"/>
                </a:solidFill>
                <a:effectLst/>
                <a:latin typeface="+mn-lt"/>
                <a:ea typeface="Fira Code"/>
                <a:cs typeface="Fira Code"/>
              </a:rPr>
              <a:t> com aquest és que la gran quantitat de dades que es recullen diàriament permet treballar amb estratègies i model avançat de </a:t>
            </a:r>
            <a:r>
              <a:rPr lang="ca-ES" b="0" i="1" dirty="0">
                <a:solidFill>
                  <a:schemeClr val="tx1"/>
                </a:solidFill>
                <a:effectLst/>
                <a:latin typeface="+mn-lt"/>
                <a:ea typeface="Fira Code"/>
                <a:cs typeface="Fira Code"/>
              </a:rPr>
              <a:t>_</a:t>
            </a:r>
            <a:r>
              <a:rPr lang="ca-ES" b="0" i="1" dirty="0" err="1">
                <a:solidFill>
                  <a:schemeClr val="tx1"/>
                </a:solidFill>
                <a:effectLst/>
                <a:latin typeface="+mn-lt"/>
                <a:ea typeface="Fira Code"/>
                <a:cs typeface="Fira Code"/>
              </a:rPr>
              <a:t>big</a:t>
            </a:r>
            <a:r>
              <a:rPr lang="ca-ES" b="0" i="1" dirty="0">
                <a:solidFill>
                  <a:schemeClr val="tx1"/>
                </a:solidFill>
                <a:effectLst/>
                <a:latin typeface="+mn-lt"/>
                <a:ea typeface="Fira Code"/>
                <a:cs typeface="Fira Code"/>
              </a:rPr>
              <a:t> data_</a:t>
            </a:r>
            <a:r>
              <a:rPr lang="ca-ES" b="0" dirty="0">
                <a:solidFill>
                  <a:schemeClr val="tx1"/>
                </a:solidFill>
                <a:effectLst/>
                <a:latin typeface="+mn-lt"/>
                <a:ea typeface="Fira Code"/>
                <a:cs typeface="Fira Code"/>
              </a:rPr>
              <a:t>, que faciliten l'extracció dels patrons i la informació rellevant que contenen aquestes dades. Així doncs, fent servir aquest quantitat massiva de dades i treballant amb aquest tipus de models, ens hem plantejat desenvolupar una alarma de consum adaptativa.</a:t>
            </a:r>
          </a:p>
        </p:txBody>
      </p:sp>
      <p:sp>
        <p:nvSpPr>
          <p:cNvPr id="4" name="Slide Number Placeholder 3">
            <a:extLst>
              <a:ext uri="{FF2B5EF4-FFF2-40B4-BE49-F238E27FC236}">
                <a16:creationId xmlns:a16="http://schemas.microsoft.com/office/drawing/2014/main" id="{94D2C08E-E7AB-1F0F-072A-C2A007A231EA}"/>
              </a:ext>
            </a:extLst>
          </p:cNvPr>
          <p:cNvSpPr>
            <a:spLocks noGrp="1"/>
          </p:cNvSpPr>
          <p:nvPr>
            <p:ph type="sldNum" sz="quarter" idx="5"/>
          </p:nvPr>
        </p:nvSpPr>
        <p:spPr/>
        <p:txBody>
          <a:bodyPr/>
          <a:lstStyle/>
          <a:p>
            <a:fld id="{47D62408-7C7E-4223-B736-8BFE671C7E68}" type="slidenum">
              <a:rPr lang="ca-ES" smtClean="0"/>
              <a:t>5</a:t>
            </a:fld>
            <a:endParaRPr lang="ca-ES"/>
          </a:p>
        </p:txBody>
      </p:sp>
    </p:spTree>
    <p:extLst>
      <p:ext uri="{BB962C8B-B14F-4D97-AF65-F5344CB8AC3E}">
        <p14:creationId xmlns:p14="http://schemas.microsoft.com/office/powerpoint/2010/main" val="14814909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DA5CAE-4E8F-5F86-FFAB-6B067BABCA4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83072A7-0FA1-310C-D42B-17E0F79069E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3182980-6418-6E5B-42DB-0ADF14D0DCCA}"/>
              </a:ext>
            </a:extLst>
          </p:cNvPr>
          <p:cNvSpPr>
            <a:spLocks noGrp="1"/>
          </p:cNvSpPr>
          <p:nvPr>
            <p:ph type="body" idx="1"/>
          </p:nvPr>
        </p:nvSpPr>
        <p:spPr/>
        <p:txBody>
          <a:bodyPr/>
          <a:lstStyle/>
          <a:p>
            <a:pPr>
              <a:lnSpc>
                <a:spcPts val="1425"/>
              </a:lnSpc>
            </a:pPr>
            <a:r>
              <a:rPr lang="ca-ES" b="0" dirty="0">
                <a:solidFill>
                  <a:schemeClr val="tx1"/>
                </a:solidFill>
                <a:effectLst/>
                <a:latin typeface="+mn-lt"/>
                <a:ea typeface="Fira Code"/>
                <a:cs typeface="Fira Code"/>
              </a:rPr>
              <a:t>El nostre projecte per l'AB Data Challenge 2024 gira al voltant del desenvolupament d'un sistema innovador d'alarma d'excés de consum. Tal com vam poder veure en les sessions de presentació d'aquesta edició del repte, Aigües de Barcelona és una empresa pionera en el camp de la </a:t>
            </a:r>
            <a:r>
              <a:rPr lang="ca-ES" b="0" dirty="0" err="1">
                <a:solidFill>
                  <a:schemeClr val="tx1"/>
                </a:solidFill>
                <a:effectLst/>
                <a:latin typeface="+mn-lt"/>
                <a:ea typeface="Fira Code"/>
                <a:cs typeface="Fira Code"/>
              </a:rPr>
              <a:t>telelectura</a:t>
            </a:r>
            <a:r>
              <a:rPr lang="ca-ES" b="0" dirty="0">
                <a:solidFill>
                  <a:schemeClr val="tx1"/>
                </a:solidFill>
                <a:effectLst/>
                <a:latin typeface="+mn-lt"/>
                <a:ea typeface="Fira Code"/>
                <a:cs typeface="Fira Code"/>
              </a:rPr>
              <a:t>. Un dels principals avantatges de disposar d'un sistema de </a:t>
            </a:r>
            <a:r>
              <a:rPr lang="ca-ES" b="0" dirty="0" err="1">
                <a:solidFill>
                  <a:schemeClr val="tx1"/>
                </a:solidFill>
                <a:effectLst/>
                <a:latin typeface="+mn-lt"/>
                <a:ea typeface="Fira Code"/>
                <a:cs typeface="Fira Code"/>
              </a:rPr>
              <a:t>telelectura</a:t>
            </a:r>
            <a:r>
              <a:rPr lang="ca-ES" b="0" dirty="0">
                <a:solidFill>
                  <a:schemeClr val="tx1"/>
                </a:solidFill>
                <a:effectLst/>
                <a:latin typeface="+mn-lt"/>
                <a:ea typeface="Fira Code"/>
                <a:cs typeface="Fira Code"/>
              </a:rPr>
              <a:t> com aquest és que la gran quantitat de dades que es recullen diàriament permet treballar amb estratègies i model avançat de </a:t>
            </a:r>
            <a:r>
              <a:rPr lang="ca-ES" b="0" i="1" dirty="0">
                <a:solidFill>
                  <a:schemeClr val="tx1"/>
                </a:solidFill>
                <a:effectLst/>
                <a:latin typeface="+mn-lt"/>
                <a:ea typeface="Fira Code"/>
                <a:cs typeface="Fira Code"/>
              </a:rPr>
              <a:t>_</a:t>
            </a:r>
            <a:r>
              <a:rPr lang="ca-ES" b="0" i="1" dirty="0" err="1">
                <a:solidFill>
                  <a:schemeClr val="tx1"/>
                </a:solidFill>
                <a:effectLst/>
                <a:latin typeface="+mn-lt"/>
                <a:ea typeface="Fira Code"/>
                <a:cs typeface="Fira Code"/>
              </a:rPr>
              <a:t>big</a:t>
            </a:r>
            <a:r>
              <a:rPr lang="ca-ES" b="0" i="1" dirty="0">
                <a:solidFill>
                  <a:schemeClr val="tx1"/>
                </a:solidFill>
                <a:effectLst/>
                <a:latin typeface="+mn-lt"/>
                <a:ea typeface="Fira Code"/>
                <a:cs typeface="Fira Code"/>
              </a:rPr>
              <a:t> data_</a:t>
            </a:r>
            <a:r>
              <a:rPr lang="ca-ES" b="0" dirty="0">
                <a:solidFill>
                  <a:schemeClr val="tx1"/>
                </a:solidFill>
                <a:effectLst/>
                <a:latin typeface="+mn-lt"/>
                <a:ea typeface="Fira Code"/>
                <a:cs typeface="Fira Code"/>
              </a:rPr>
              <a:t>, que faciliten l'extracció dels patrons i la informació rellevant que contenen aquestes dades. Així doncs, fent servir aquest quantitat massiva de dades i treballant amb aquest tipus de models, ens hem plantejat desenvolupar una alarma de consum adaptativa.</a:t>
            </a:r>
          </a:p>
        </p:txBody>
      </p:sp>
      <p:sp>
        <p:nvSpPr>
          <p:cNvPr id="4" name="Slide Number Placeholder 3">
            <a:extLst>
              <a:ext uri="{FF2B5EF4-FFF2-40B4-BE49-F238E27FC236}">
                <a16:creationId xmlns:a16="http://schemas.microsoft.com/office/drawing/2014/main" id="{9B75C8C7-6243-CC26-6CC5-3960C69BA6FA}"/>
              </a:ext>
            </a:extLst>
          </p:cNvPr>
          <p:cNvSpPr>
            <a:spLocks noGrp="1"/>
          </p:cNvSpPr>
          <p:nvPr>
            <p:ph type="sldNum" sz="quarter" idx="5"/>
          </p:nvPr>
        </p:nvSpPr>
        <p:spPr/>
        <p:txBody>
          <a:bodyPr/>
          <a:lstStyle/>
          <a:p>
            <a:fld id="{47D62408-7C7E-4223-B736-8BFE671C7E68}" type="slidenum">
              <a:rPr lang="ca-ES" smtClean="0"/>
              <a:t>6</a:t>
            </a:fld>
            <a:endParaRPr lang="ca-ES"/>
          </a:p>
        </p:txBody>
      </p:sp>
    </p:spTree>
    <p:extLst>
      <p:ext uri="{BB962C8B-B14F-4D97-AF65-F5344CB8AC3E}">
        <p14:creationId xmlns:p14="http://schemas.microsoft.com/office/powerpoint/2010/main" val="39037431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079534-D1BE-0F9D-359D-202A9E9BD66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E904255-6DCB-B198-3312-36695CF0177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2FB9074-E3C4-25C9-9206-AB0CC81DAA3D}"/>
              </a:ext>
            </a:extLst>
          </p:cNvPr>
          <p:cNvSpPr>
            <a:spLocks noGrp="1"/>
          </p:cNvSpPr>
          <p:nvPr>
            <p:ph type="body" idx="1"/>
          </p:nvPr>
        </p:nvSpPr>
        <p:spPr/>
        <p:txBody>
          <a:bodyPr/>
          <a:lstStyle/>
          <a:p>
            <a:pPr>
              <a:lnSpc>
                <a:spcPts val="1425"/>
              </a:lnSpc>
            </a:pPr>
            <a:r>
              <a:rPr lang="ca-ES" b="0" dirty="0">
                <a:solidFill>
                  <a:schemeClr val="tx1"/>
                </a:solidFill>
                <a:effectLst/>
                <a:latin typeface="+mn-lt"/>
                <a:ea typeface="Fira Code"/>
                <a:cs typeface="Fira Code"/>
              </a:rPr>
              <a:t>El nostre projecte per l'AB Data Challenge 2024 gira al voltant del desenvolupament d'un sistema innovador d'alarma d'excés de consum. Tal com vam poder veure en les sessions de presentació d'aquesta edició del repte, Aigües de Barcelona és una empresa pionera en el camp de la </a:t>
            </a:r>
            <a:r>
              <a:rPr lang="ca-ES" b="0" dirty="0" err="1">
                <a:solidFill>
                  <a:schemeClr val="tx1"/>
                </a:solidFill>
                <a:effectLst/>
                <a:latin typeface="+mn-lt"/>
                <a:ea typeface="Fira Code"/>
                <a:cs typeface="Fira Code"/>
              </a:rPr>
              <a:t>telelectura</a:t>
            </a:r>
            <a:r>
              <a:rPr lang="ca-ES" b="0" dirty="0">
                <a:solidFill>
                  <a:schemeClr val="tx1"/>
                </a:solidFill>
                <a:effectLst/>
                <a:latin typeface="+mn-lt"/>
                <a:ea typeface="Fira Code"/>
                <a:cs typeface="Fira Code"/>
              </a:rPr>
              <a:t>. Un dels principals avantatges de disposar d'un sistema de </a:t>
            </a:r>
            <a:r>
              <a:rPr lang="ca-ES" b="0" dirty="0" err="1">
                <a:solidFill>
                  <a:schemeClr val="tx1"/>
                </a:solidFill>
                <a:effectLst/>
                <a:latin typeface="+mn-lt"/>
                <a:ea typeface="Fira Code"/>
                <a:cs typeface="Fira Code"/>
              </a:rPr>
              <a:t>telelectura</a:t>
            </a:r>
            <a:r>
              <a:rPr lang="ca-ES" b="0" dirty="0">
                <a:solidFill>
                  <a:schemeClr val="tx1"/>
                </a:solidFill>
                <a:effectLst/>
                <a:latin typeface="+mn-lt"/>
                <a:ea typeface="Fira Code"/>
                <a:cs typeface="Fira Code"/>
              </a:rPr>
              <a:t> com aquest és que la gran quantitat de dades que es recullen diàriament permet treballar amb estratègies i model avançat de </a:t>
            </a:r>
            <a:r>
              <a:rPr lang="ca-ES" b="0" i="1" dirty="0">
                <a:solidFill>
                  <a:schemeClr val="tx1"/>
                </a:solidFill>
                <a:effectLst/>
                <a:latin typeface="+mn-lt"/>
                <a:ea typeface="Fira Code"/>
                <a:cs typeface="Fira Code"/>
              </a:rPr>
              <a:t>_</a:t>
            </a:r>
            <a:r>
              <a:rPr lang="ca-ES" b="0" i="1" dirty="0" err="1">
                <a:solidFill>
                  <a:schemeClr val="tx1"/>
                </a:solidFill>
                <a:effectLst/>
                <a:latin typeface="+mn-lt"/>
                <a:ea typeface="Fira Code"/>
                <a:cs typeface="Fira Code"/>
              </a:rPr>
              <a:t>big</a:t>
            </a:r>
            <a:r>
              <a:rPr lang="ca-ES" b="0" i="1" dirty="0">
                <a:solidFill>
                  <a:schemeClr val="tx1"/>
                </a:solidFill>
                <a:effectLst/>
                <a:latin typeface="+mn-lt"/>
                <a:ea typeface="Fira Code"/>
                <a:cs typeface="Fira Code"/>
              </a:rPr>
              <a:t> data_</a:t>
            </a:r>
            <a:r>
              <a:rPr lang="ca-ES" b="0" dirty="0">
                <a:solidFill>
                  <a:schemeClr val="tx1"/>
                </a:solidFill>
                <a:effectLst/>
                <a:latin typeface="+mn-lt"/>
                <a:ea typeface="Fira Code"/>
                <a:cs typeface="Fira Code"/>
              </a:rPr>
              <a:t>, que faciliten l'extracció dels patrons i la informació rellevant que contenen aquestes dades. Així doncs, fent servir aquest quantitat massiva de dades i treballant amb aquest tipus de models, ens hem plantejat desenvolupar una alarma de consum adaptativa.</a:t>
            </a:r>
          </a:p>
        </p:txBody>
      </p:sp>
      <p:sp>
        <p:nvSpPr>
          <p:cNvPr id="4" name="Slide Number Placeholder 3">
            <a:extLst>
              <a:ext uri="{FF2B5EF4-FFF2-40B4-BE49-F238E27FC236}">
                <a16:creationId xmlns:a16="http://schemas.microsoft.com/office/drawing/2014/main" id="{071D28BB-3B55-E083-F901-15660358CA2F}"/>
              </a:ext>
            </a:extLst>
          </p:cNvPr>
          <p:cNvSpPr>
            <a:spLocks noGrp="1"/>
          </p:cNvSpPr>
          <p:nvPr>
            <p:ph type="sldNum" sz="quarter" idx="5"/>
          </p:nvPr>
        </p:nvSpPr>
        <p:spPr/>
        <p:txBody>
          <a:bodyPr/>
          <a:lstStyle/>
          <a:p>
            <a:fld id="{47D62408-7C7E-4223-B736-8BFE671C7E68}" type="slidenum">
              <a:rPr lang="ca-ES" smtClean="0"/>
              <a:t>7</a:t>
            </a:fld>
            <a:endParaRPr lang="ca-ES"/>
          </a:p>
        </p:txBody>
      </p:sp>
    </p:spTree>
    <p:extLst>
      <p:ext uri="{BB962C8B-B14F-4D97-AF65-F5344CB8AC3E}">
        <p14:creationId xmlns:p14="http://schemas.microsoft.com/office/powerpoint/2010/main" val="10488300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06AA38-87E3-EEDA-21B7-D7704AC8B45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567FFE6-FF2A-5B24-24C2-43B80DB4D55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CFEFAE1-89B2-4A61-DE2D-EC4304A4F54C}"/>
              </a:ext>
            </a:extLst>
          </p:cNvPr>
          <p:cNvSpPr>
            <a:spLocks noGrp="1"/>
          </p:cNvSpPr>
          <p:nvPr>
            <p:ph type="body" idx="1"/>
          </p:nvPr>
        </p:nvSpPr>
        <p:spPr/>
        <p:txBody>
          <a:bodyPr/>
          <a:lstStyle/>
          <a:p>
            <a:pPr>
              <a:lnSpc>
                <a:spcPts val="1425"/>
              </a:lnSpc>
            </a:pPr>
            <a:r>
              <a:rPr lang="ca-ES" b="0" dirty="0">
                <a:solidFill>
                  <a:schemeClr val="tx1"/>
                </a:solidFill>
                <a:effectLst/>
                <a:latin typeface="+mn-lt"/>
                <a:ea typeface="Fira Code"/>
                <a:cs typeface="Fira Code"/>
              </a:rPr>
              <a:t>El nostre projecte per l'AB Data Challenge 2024 gira al voltant del desenvolupament d'un sistema innovador d'alarma d'excés de consum. Tal com vam poder veure en les sessions de presentació d'aquesta edició del repte, Aigües de Barcelona és una empresa pionera en el camp de la </a:t>
            </a:r>
            <a:r>
              <a:rPr lang="ca-ES" b="0" dirty="0" err="1">
                <a:solidFill>
                  <a:schemeClr val="tx1"/>
                </a:solidFill>
                <a:effectLst/>
                <a:latin typeface="+mn-lt"/>
                <a:ea typeface="Fira Code"/>
                <a:cs typeface="Fira Code"/>
              </a:rPr>
              <a:t>telelectura</a:t>
            </a:r>
            <a:r>
              <a:rPr lang="ca-ES" b="0" dirty="0">
                <a:solidFill>
                  <a:schemeClr val="tx1"/>
                </a:solidFill>
                <a:effectLst/>
                <a:latin typeface="+mn-lt"/>
                <a:ea typeface="Fira Code"/>
                <a:cs typeface="Fira Code"/>
              </a:rPr>
              <a:t>. Un dels principals avantatges de disposar d'un sistema de </a:t>
            </a:r>
            <a:r>
              <a:rPr lang="ca-ES" b="0" dirty="0" err="1">
                <a:solidFill>
                  <a:schemeClr val="tx1"/>
                </a:solidFill>
                <a:effectLst/>
                <a:latin typeface="+mn-lt"/>
                <a:ea typeface="Fira Code"/>
                <a:cs typeface="Fira Code"/>
              </a:rPr>
              <a:t>telelectura</a:t>
            </a:r>
            <a:r>
              <a:rPr lang="ca-ES" b="0" dirty="0">
                <a:solidFill>
                  <a:schemeClr val="tx1"/>
                </a:solidFill>
                <a:effectLst/>
                <a:latin typeface="+mn-lt"/>
                <a:ea typeface="Fira Code"/>
                <a:cs typeface="Fira Code"/>
              </a:rPr>
              <a:t> com aquest és que la gran quantitat de dades que es recullen diàriament permet treballar amb estratègies i model avançat de </a:t>
            </a:r>
            <a:r>
              <a:rPr lang="ca-ES" b="0" i="1" dirty="0">
                <a:solidFill>
                  <a:schemeClr val="tx1"/>
                </a:solidFill>
                <a:effectLst/>
                <a:latin typeface="+mn-lt"/>
                <a:ea typeface="Fira Code"/>
                <a:cs typeface="Fira Code"/>
              </a:rPr>
              <a:t>_</a:t>
            </a:r>
            <a:r>
              <a:rPr lang="ca-ES" b="0" i="1" dirty="0" err="1">
                <a:solidFill>
                  <a:schemeClr val="tx1"/>
                </a:solidFill>
                <a:effectLst/>
                <a:latin typeface="+mn-lt"/>
                <a:ea typeface="Fira Code"/>
                <a:cs typeface="Fira Code"/>
              </a:rPr>
              <a:t>big</a:t>
            </a:r>
            <a:r>
              <a:rPr lang="ca-ES" b="0" i="1" dirty="0">
                <a:solidFill>
                  <a:schemeClr val="tx1"/>
                </a:solidFill>
                <a:effectLst/>
                <a:latin typeface="+mn-lt"/>
                <a:ea typeface="Fira Code"/>
                <a:cs typeface="Fira Code"/>
              </a:rPr>
              <a:t> data_</a:t>
            </a:r>
            <a:r>
              <a:rPr lang="ca-ES" b="0" dirty="0">
                <a:solidFill>
                  <a:schemeClr val="tx1"/>
                </a:solidFill>
                <a:effectLst/>
                <a:latin typeface="+mn-lt"/>
                <a:ea typeface="Fira Code"/>
                <a:cs typeface="Fira Code"/>
              </a:rPr>
              <a:t>, que faciliten l'extracció dels patrons i la informació rellevant que contenen aquestes dades. Així doncs, fent servir aquest quantitat massiva de dades i treballant amb aquest tipus de models, ens hem plantejat desenvolupar una alarma de consum adaptativa.</a:t>
            </a:r>
          </a:p>
        </p:txBody>
      </p:sp>
      <p:sp>
        <p:nvSpPr>
          <p:cNvPr id="4" name="Slide Number Placeholder 3">
            <a:extLst>
              <a:ext uri="{FF2B5EF4-FFF2-40B4-BE49-F238E27FC236}">
                <a16:creationId xmlns:a16="http://schemas.microsoft.com/office/drawing/2014/main" id="{D0BDA924-3A2C-117D-6E09-6942CB2DA4B4}"/>
              </a:ext>
            </a:extLst>
          </p:cNvPr>
          <p:cNvSpPr>
            <a:spLocks noGrp="1"/>
          </p:cNvSpPr>
          <p:nvPr>
            <p:ph type="sldNum" sz="quarter" idx="5"/>
          </p:nvPr>
        </p:nvSpPr>
        <p:spPr/>
        <p:txBody>
          <a:bodyPr/>
          <a:lstStyle/>
          <a:p>
            <a:fld id="{47D62408-7C7E-4223-B736-8BFE671C7E68}" type="slidenum">
              <a:rPr lang="ca-ES" smtClean="0"/>
              <a:t>8</a:t>
            </a:fld>
            <a:endParaRPr lang="ca-ES"/>
          </a:p>
        </p:txBody>
      </p:sp>
    </p:spTree>
    <p:extLst>
      <p:ext uri="{BB962C8B-B14F-4D97-AF65-F5344CB8AC3E}">
        <p14:creationId xmlns:p14="http://schemas.microsoft.com/office/powerpoint/2010/main" val="4709425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10D111-B898-63ED-D33B-49B1AE8C80A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554A76A-5455-CB8F-A67D-65495C624D9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1A454F8-E17D-19C1-48C0-6E677A12E7BF}"/>
              </a:ext>
            </a:extLst>
          </p:cNvPr>
          <p:cNvSpPr>
            <a:spLocks noGrp="1"/>
          </p:cNvSpPr>
          <p:nvPr>
            <p:ph type="body" idx="1"/>
          </p:nvPr>
        </p:nvSpPr>
        <p:spPr/>
        <p:txBody>
          <a:bodyPr/>
          <a:lstStyle/>
          <a:p>
            <a:pPr>
              <a:lnSpc>
                <a:spcPts val="1425"/>
              </a:lnSpc>
            </a:pPr>
            <a:r>
              <a:rPr lang="ca-ES" b="0" dirty="0">
                <a:solidFill>
                  <a:schemeClr val="tx1"/>
                </a:solidFill>
                <a:effectLst/>
                <a:latin typeface="+mn-lt"/>
                <a:ea typeface="Fira Code"/>
                <a:cs typeface="Fira Code"/>
              </a:rPr>
              <a:t>El nostre projecte per l'AB Data Challenge 2024 gira al voltant del desenvolupament d'un sistema innovador d'alarma d'excés de consum. Tal com vam poder veure en les sessions de presentació d'aquesta edició del repte, Aigües de Barcelona és una empresa pionera en el camp de la </a:t>
            </a:r>
            <a:r>
              <a:rPr lang="ca-ES" b="0" dirty="0" err="1">
                <a:solidFill>
                  <a:schemeClr val="tx1"/>
                </a:solidFill>
                <a:effectLst/>
                <a:latin typeface="+mn-lt"/>
                <a:ea typeface="Fira Code"/>
                <a:cs typeface="Fira Code"/>
              </a:rPr>
              <a:t>telelectura</a:t>
            </a:r>
            <a:r>
              <a:rPr lang="ca-ES" b="0" dirty="0">
                <a:solidFill>
                  <a:schemeClr val="tx1"/>
                </a:solidFill>
                <a:effectLst/>
                <a:latin typeface="+mn-lt"/>
                <a:ea typeface="Fira Code"/>
                <a:cs typeface="Fira Code"/>
              </a:rPr>
              <a:t>. Un dels principals avantatges de disposar d'un sistema de </a:t>
            </a:r>
            <a:r>
              <a:rPr lang="ca-ES" b="0" dirty="0" err="1">
                <a:solidFill>
                  <a:schemeClr val="tx1"/>
                </a:solidFill>
                <a:effectLst/>
                <a:latin typeface="+mn-lt"/>
                <a:ea typeface="Fira Code"/>
                <a:cs typeface="Fira Code"/>
              </a:rPr>
              <a:t>telelectura</a:t>
            </a:r>
            <a:r>
              <a:rPr lang="ca-ES" b="0" dirty="0">
                <a:solidFill>
                  <a:schemeClr val="tx1"/>
                </a:solidFill>
                <a:effectLst/>
                <a:latin typeface="+mn-lt"/>
                <a:ea typeface="Fira Code"/>
                <a:cs typeface="Fira Code"/>
              </a:rPr>
              <a:t> com aquest és que la gran quantitat de dades que es recullen diàriament permet treballar amb estratègies i model avançat de </a:t>
            </a:r>
            <a:r>
              <a:rPr lang="ca-ES" b="0" i="1" dirty="0">
                <a:solidFill>
                  <a:schemeClr val="tx1"/>
                </a:solidFill>
                <a:effectLst/>
                <a:latin typeface="+mn-lt"/>
                <a:ea typeface="Fira Code"/>
                <a:cs typeface="Fira Code"/>
              </a:rPr>
              <a:t>_</a:t>
            </a:r>
            <a:r>
              <a:rPr lang="ca-ES" b="0" i="1" dirty="0" err="1">
                <a:solidFill>
                  <a:schemeClr val="tx1"/>
                </a:solidFill>
                <a:effectLst/>
                <a:latin typeface="+mn-lt"/>
                <a:ea typeface="Fira Code"/>
                <a:cs typeface="Fira Code"/>
              </a:rPr>
              <a:t>big</a:t>
            </a:r>
            <a:r>
              <a:rPr lang="ca-ES" b="0" i="1" dirty="0">
                <a:solidFill>
                  <a:schemeClr val="tx1"/>
                </a:solidFill>
                <a:effectLst/>
                <a:latin typeface="+mn-lt"/>
                <a:ea typeface="Fira Code"/>
                <a:cs typeface="Fira Code"/>
              </a:rPr>
              <a:t> data_</a:t>
            </a:r>
            <a:r>
              <a:rPr lang="ca-ES" b="0" dirty="0">
                <a:solidFill>
                  <a:schemeClr val="tx1"/>
                </a:solidFill>
                <a:effectLst/>
                <a:latin typeface="+mn-lt"/>
                <a:ea typeface="Fira Code"/>
                <a:cs typeface="Fira Code"/>
              </a:rPr>
              <a:t>, que faciliten l'extracció dels patrons i la informació rellevant que contenen aquestes dades. Així doncs, fent servir aquest quantitat massiva de dades i treballant amb aquest tipus de models, ens hem plantejat desenvolupar una alarma de consum adaptativa.</a:t>
            </a:r>
          </a:p>
        </p:txBody>
      </p:sp>
      <p:sp>
        <p:nvSpPr>
          <p:cNvPr id="4" name="Slide Number Placeholder 3">
            <a:extLst>
              <a:ext uri="{FF2B5EF4-FFF2-40B4-BE49-F238E27FC236}">
                <a16:creationId xmlns:a16="http://schemas.microsoft.com/office/drawing/2014/main" id="{E8CB2BFF-1056-483A-AA71-D30FD4FA94D7}"/>
              </a:ext>
            </a:extLst>
          </p:cNvPr>
          <p:cNvSpPr>
            <a:spLocks noGrp="1"/>
          </p:cNvSpPr>
          <p:nvPr>
            <p:ph type="sldNum" sz="quarter" idx="5"/>
          </p:nvPr>
        </p:nvSpPr>
        <p:spPr/>
        <p:txBody>
          <a:bodyPr/>
          <a:lstStyle/>
          <a:p>
            <a:fld id="{47D62408-7C7E-4223-B736-8BFE671C7E68}" type="slidenum">
              <a:rPr lang="ca-ES" smtClean="0"/>
              <a:t>9</a:t>
            </a:fld>
            <a:endParaRPr lang="ca-ES"/>
          </a:p>
        </p:txBody>
      </p:sp>
    </p:spTree>
    <p:extLst>
      <p:ext uri="{BB962C8B-B14F-4D97-AF65-F5344CB8AC3E}">
        <p14:creationId xmlns:p14="http://schemas.microsoft.com/office/powerpoint/2010/main" val="5653011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1614E8-D323-0976-7E9F-5C2395F1515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ca-ES"/>
          </a:p>
        </p:txBody>
      </p:sp>
      <p:sp>
        <p:nvSpPr>
          <p:cNvPr id="3" name="Subtitle 2">
            <a:extLst>
              <a:ext uri="{FF2B5EF4-FFF2-40B4-BE49-F238E27FC236}">
                <a16:creationId xmlns:a16="http://schemas.microsoft.com/office/drawing/2014/main" id="{6EB9646A-3E0C-2C92-A934-3973AA85F49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ca-ES"/>
          </a:p>
        </p:txBody>
      </p:sp>
      <p:sp>
        <p:nvSpPr>
          <p:cNvPr id="4" name="Date Placeholder 3">
            <a:extLst>
              <a:ext uri="{FF2B5EF4-FFF2-40B4-BE49-F238E27FC236}">
                <a16:creationId xmlns:a16="http://schemas.microsoft.com/office/drawing/2014/main" id="{0DB21A15-A56A-C61F-F364-5CB3D93C988C}"/>
              </a:ext>
            </a:extLst>
          </p:cNvPr>
          <p:cNvSpPr>
            <a:spLocks noGrp="1"/>
          </p:cNvSpPr>
          <p:nvPr>
            <p:ph type="dt" sz="half" idx="10"/>
          </p:nvPr>
        </p:nvSpPr>
        <p:spPr/>
        <p:txBody>
          <a:bodyPr/>
          <a:lstStyle/>
          <a:p>
            <a:fld id="{21C20D31-B9AA-44AD-AF0E-DC531490DC7F}" type="datetimeFigureOut">
              <a:rPr lang="ca-ES" smtClean="0"/>
              <a:t>30/5/2025</a:t>
            </a:fld>
            <a:endParaRPr lang="ca-ES"/>
          </a:p>
        </p:txBody>
      </p:sp>
      <p:sp>
        <p:nvSpPr>
          <p:cNvPr id="5" name="Footer Placeholder 4">
            <a:extLst>
              <a:ext uri="{FF2B5EF4-FFF2-40B4-BE49-F238E27FC236}">
                <a16:creationId xmlns:a16="http://schemas.microsoft.com/office/drawing/2014/main" id="{85E68BE3-80D8-FFF8-86CE-57CD983DD101}"/>
              </a:ext>
            </a:extLst>
          </p:cNvPr>
          <p:cNvSpPr>
            <a:spLocks noGrp="1"/>
          </p:cNvSpPr>
          <p:nvPr>
            <p:ph type="ftr" sz="quarter" idx="11"/>
          </p:nvPr>
        </p:nvSpPr>
        <p:spPr/>
        <p:txBody>
          <a:bodyPr/>
          <a:lstStyle/>
          <a:p>
            <a:endParaRPr lang="ca-ES"/>
          </a:p>
        </p:txBody>
      </p:sp>
      <p:sp>
        <p:nvSpPr>
          <p:cNvPr id="6" name="Slide Number Placeholder 5">
            <a:extLst>
              <a:ext uri="{FF2B5EF4-FFF2-40B4-BE49-F238E27FC236}">
                <a16:creationId xmlns:a16="http://schemas.microsoft.com/office/drawing/2014/main" id="{823241F0-7FC8-7ED9-7091-C4FF3C3EFABA}"/>
              </a:ext>
            </a:extLst>
          </p:cNvPr>
          <p:cNvSpPr>
            <a:spLocks noGrp="1"/>
          </p:cNvSpPr>
          <p:nvPr>
            <p:ph type="sldNum" sz="quarter" idx="12"/>
          </p:nvPr>
        </p:nvSpPr>
        <p:spPr/>
        <p:txBody>
          <a:bodyPr/>
          <a:lstStyle/>
          <a:p>
            <a:fld id="{7CC90C32-3DBD-4E44-BDB8-C165F0D5EC00}" type="slidenum">
              <a:rPr lang="ca-ES" smtClean="0"/>
              <a:t>‹#›</a:t>
            </a:fld>
            <a:endParaRPr lang="ca-ES"/>
          </a:p>
        </p:txBody>
      </p:sp>
    </p:spTree>
    <p:extLst>
      <p:ext uri="{BB962C8B-B14F-4D97-AF65-F5344CB8AC3E}">
        <p14:creationId xmlns:p14="http://schemas.microsoft.com/office/powerpoint/2010/main" val="37970719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5D2269-6424-8895-7FE3-7BBE104BABB3}"/>
              </a:ext>
            </a:extLst>
          </p:cNvPr>
          <p:cNvSpPr>
            <a:spLocks noGrp="1"/>
          </p:cNvSpPr>
          <p:nvPr>
            <p:ph type="title"/>
          </p:nvPr>
        </p:nvSpPr>
        <p:spPr/>
        <p:txBody>
          <a:bodyPr/>
          <a:lstStyle/>
          <a:p>
            <a:r>
              <a:rPr lang="en-US"/>
              <a:t>Click to edit Master title style</a:t>
            </a:r>
            <a:endParaRPr lang="ca-ES"/>
          </a:p>
        </p:txBody>
      </p:sp>
      <p:sp>
        <p:nvSpPr>
          <p:cNvPr id="3" name="Vertical Text Placeholder 2">
            <a:extLst>
              <a:ext uri="{FF2B5EF4-FFF2-40B4-BE49-F238E27FC236}">
                <a16:creationId xmlns:a16="http://schemas.microsoft.com/office/drawing/2014/main" id="{D07B3130-B937-4412-37A8-E8EDAD5D6B8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a-ES"/>
          </a:p>
        </p:txBody>
      </p:sp>
      <p:sp>
        <p:nvSpPr>
          <p:cNvPr id="4" name="Date Placeholder 3">
            <a:extLst>
              <a:ext uri="{FF2B5EF4-FFF2-40B4-BE49-F238E27FC236}">
                <a16:creationId xmlns:a16="http://schemas.microsoft.com/office/drawing/2014/main" id="{6DBC164D-CD1A-0C93-7260-86243AB9C3A0}"/>
              </a:ext>
            </a:extLst>
          </p:cNvPr>
          <p:cNvSpPr>
            <a:spLocks noGrp="1"/>
          </p:cNvSpPr>
          <p:nvPr>
            <p:ph type="dt" sz="half" idx="10"/>
          </p:nvPr>
        </p:nvSpPr>
        <p:spPr/>
        <p:txBody>
          <a:bodyPr/>
          <a:lstStyle/>
          <a:p>
            <a:fld id="{21C20D31-B9AA-44AD-AF0E-DC531490DC7F}" type="datetimeFigureOut">
              <a:rPr lang="ca-ES" smtClean="0"/>
              <a:t>30/5/2025</a:t>
            </a:fld>
            <a:endParaRPr lang="ca-ES"/>
          </a:p>
        </p:txBody>
      </p:sp>
      <p:sp>
        <p:nvSpPr>
          <p:cNvPr id="5" name="Footer Placeholder 4">
            <a:extLst>
              <a:ext uri="{FF2B5EF4-FFF2-40B4-BE49-F238E27FC236}">
                <a16:creationId xmlns:a16="http://schemas.microsoft.com/office/drawing/2014/main" id="{B2091B74-0A64-2B26-D2FB-688FCD040914}"/>
              </a:ext>
            </a:extLst>
          </p:cNvPr>
          <p:cNvSpPr>
            <a:spLocks noGrp="1"/>
          </p:cNvSpPr>
          <p:nvPr>
            <p:ph type="ftr" sz="quarter" idx="11"/>
          </p:nvPr>
        </p:nvSpPr>
        <p:spPr/>
        <p:txBody>
          <a:bodyPr/>
          <a:lstStyle/>
          <a:p>
            <a:endParaRPr lang="ca-ES"/>
          </a:p>
        </p:txBody>
      </p:sp>
      <p:sp>
        <p:nvSpPr>
          <p:cNvPr id="6" name="Slide Number Placeholder 5">
            <a:extLst>
              <a:ext uri="{FF2B5EF4-FFF2-40B4-BE49-F238E27FC236}">
                <a16:creationId xmlns:a16="http://schemas.microsoft.com/office/drawing/2014/main" id="{8B0C2ABB-B231-C665-882B-7E3A991F6492}"/>
              </a:ext>
            </a:extLst>
          </p:cNvPr>
          <p:cNvSpPr>
            <a:spLocks noGrp="1"/>
          </p:cNvSpPr>
          <p:nvPr>
            <p:ph type="sldNum" sz="quarter" idx="12"/>
          </p:nvPr>
        </p:nvSpPr>
        <p:spPr/>
        <p:txBody>
          <a:bodyPr/>
          <a:lstStyle/>
          <a:p>
            <a:fld id="{7CC90C32-3DBD-4E44-BDB8-C165F0D5EC00}" type="slidenum">
              <a:rPr lang="ca-ES" smtClean="0"/>
              <a:t>‹#›</a:t>
            </a:fld>
            <a:endParaRPr lang="ca-ES"/>
          </a:p>
        </p:txBody>
      </p:sp>
    </p:spTree>
    <p:extLst>
      <p:ext uri="{BB962C8B-B14F-4D97-AF65-F5344CB8AC3E}">
        <p14:creationId xmlns:p14="http://schemas.microsoft.com/office/powerpoint/2010/main" val="29718120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FCEC437-E8A1-856E-090E-4A22A4F18BA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ca-ES"/>
          </a:p>
        </p:txBody>
      </p:sp>
      <p:sp>
        <p:nvSpPr>
          <p:cNvPr id="3" name="Vertical Text Placeholder 2">
            <a:extLst>
              <a:ext uri="{FF2B5EF4-FFF2-40B4-BE49-F238E27FC236}">
                <a16:creationId xmlns:a16="http://schemas.microsoft.com/office/drawing/2014/main" id="{C78DF25E-C91B-A615-674A-F10AF0CC327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a-ES"/>
          </a:p>
        </p:txBody>
      </p:sp>
      <p:sp>
        <p:nvSpPr>
          <p:cNvPr id="4" name="Date Placeholder 3">
            <a:extLst>
              <a:ext uri="{FF2B5EF4-FFF2-40B4-BE49-F238E27FC236}">
                <a16:creationId xmlns:a16="http://schemas.microsoft.com/office/drawing/2014/main" id="{840C5AB1-8D41-CAC5-52DE-4C1FD608305F}"/>
              </a:ext>
            </a:extLst>
          </p:cNvPr>
          <p:cNvSpPr>
            <a:spLocks noGrp="1"/>
          </p:cNvSpPr>
          <p:nvPr>
            <p:ph type="dt" sz="half" idx="10"/>
          </p:nvPr>
        </p:nvSpPr>
        <p:spPr/>
        <p:txBody>
          <a:bodyPr/>
          <a:lstStyle/>
          <a:p>
            <a:fld id="{21C20D31-B9AA-44AD-AF0E-DC531490DC7F}" type="datetimeFigureOut">
              <a:rPr lang="ca-ES" smtClean="0"/>
              <a:t>30/5/2025</a:t>
            </a:fld>
            <a:endParaRPr lang="ca-ES"/>
          </a:p>
        </p:txBody>
      </p:sp>
      <p:sp>
        <p:nvSpPr>
          <p:cNvPr id="5" name="Footer Placeholder 4">
            <a:extLst>
              <a:ext uri="{FF2B5EF4-FFF2-40B4-BE49-F238E27FC236}">
                <a16:creationId xmlns:a16="http://schemas.microsoft.com/office/drawing/2014/main" id="{7AECBD93-9DEA-64E2-5E01-53E9DD01657D}"/>
              </a:ext>
            </a:extLst>
          </p:cNvPr>
          <p:cNvSpPr>
            <a:spLocks noGrp="1"/>
          </p:cNvSpPr>
          <p:nvPr>
            <p:ph type="ftr" sz="quarter" idx="11"/>
          </p:nvPr>
        </p:nvSpPr>
        <p:spPr/>
        <p:txBody>
          <a:bodyPr/>
          <a:lstStyle/>
          <a:p>
            <a:endParaRPr lang="ca-ES"/>
          </a:p>
        </p:txBody>
      </p:sp>
      <p:sp>
        <p:nvSpPr>
          <p:cNvPr id="6" name="Slide Number Placeholder 5">
            <a:extLst>
              <a:ext uri="{FF2B5EF4-FFF2-40B4-BE49-F238E27FC236}">
                <a16:creationId xmlns:a16="http://schemas.microsoft.com/office/drawing/2014/main" id="{9E6B028C-E8EC-A970-F115-B2E2F98DCAB8}"/>
              </a:ext>
            </a:extLst>
          </p:cNvPr>
          <p:cNvSpPr>
            <a:spLocks noGrp="1"/>
          </p:cNvSpPr>
          <p:nvPr>
            <p:ph type="sldNum" sz="quarter" idx="12"/>
          </p:nvPr>
        </p:nvSpPr>
        <p:spPr/>
        <p:txBody>
          <a:bodyPr/>
          <a:lstStyle/>
          <a:p>
            <a:fld id="{7CC90C32-3DBD-4E44-BDB8-C165F0D5EC00}" type="slidenum">
              <a:rPr lang="ca-ES" smtClean="0"/>
              <a:t>‹#›</a:t>
            </a:fld>
            <a:endParaRPr lang="ca-ES"/>
          </a:p>
        </p:txBody>
      </p:sp>
    </p:spTree>
    <p:extLst>
      <p:ext uri="{BB962C8B-B14F-4D97-AF65-F5344CB8AC3E}">
        <p14:creationId xmlns:p14="http://schemas.microsoft.com/office/powerpoint/2010/main" val="14547875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A06DA-097E-10B6-12F2-8598B1F02179}"/>
              </a:ext>
            </a:extLst>
          </p:cNvPr>
          <p:cNvSpPr>
            <a:spLocks noGrp="1"/>
          </p:cNvSpPr>
          <p:nvPr>
            <p:ph type="title"/>
          </p:nvPr>
        </p:nvSpPr>
        <p:spPr/>
        <p:txBody>
          <a:bodyPr/>
          <a:lstStyle/>
          <a:p>
            <a:r>
              <a:rPr lang="en-US"/>
              <a:t>Click to edit Master title style</a:t>
            </a:r>
            <a:endParaRPr lang="ca-ES"/>
          </a:p>
        </p:txBody>
      </p:sp>
      <p:sp>
        <p:nvSpPr>
          <p:cNvPr id="3" name="Content Placeholder 2">
            <a:extLst>
              <a:ext uri="{FF2B5EF4-FFF2-40B4-BE49-F238E27FC236}">
                <a16:creationId xmlns:a16="http://schemas.microsoft.com/office/drawing/2014/main" id="{2240736C-3398-A1A3-2FBE-825C5ACD5F8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a-ES"/>
          </a:p>
        </p:txBody>
      </p:sp>
      <p:sp>
        <p:nvSpPr>
          <p:cNvPr id="4" name="Date Placeholder 3">
            <a:extLst>
              <a:ext uri="{FF2B5EF4-FFF2-40B4-BE49-F238E27FC236}">
                <a16:creationId xmlns:a16="http://schemas.microsoft.com/office/drawing/2014/main" id="{2C92F10B-B543-5EF3-E1D9-E68D7C164710}"/>
              </a:ext>
            </a:extLst>
          </p:cNvPr>
          <p:cNvSpPr>
            <a:spLocks noGrp="1"/>
          </p:cNvSpPr>
          <p:nvPr>
            <p:ph type="dt" sz="half" idx="10"/>
          </p:nvPr>
        </p:nvSpPr>
        <p:spPr/>
        <p:txBody>
          <a:bodyPr/>
          <a:lstStyle/>
          <a:p>
            <a:fld id="{21C20D31-B9AA-44AD-AF0E-DC531490DC7F}" type="datetimeFigureOut">
              <a:rPr lang="ca-ES" smtClean="0"/>
              <a:t>30/5/2025</a:t>
            </a:fld>
            <a:endParaRPr lang="ca-ES"/>
          </a:p>
        </p:txBody>
      </p:sp>
      <p:sp>
        <p:nvSpPr>
          <p:cNvPr id="5" name="Footer Placeholder 4">
            <a:extLst>
              <a:ext uri="{FF2B5EF4-FFF2-40B4-BE49-F238E27FC236}">
                <a16:creationId xmlns:a16="http://schemas.microsoft.com/office/drawing/2014/main" id="{4D8CB79C-6E3A-84A1-B451-213DFF66E714}"/>
              </a:ext>
            </a:extLst>
          </p:cNvPr>
          <p:cNvSpPr>
            <a:spLocks noGrp="1"/>
          </p:cNvSpPr>
          <p:nvPr>
            <p:ph type="ftr" sz="quarter" idx="11"/>
          </p:nvPr>
        </p:nvSpPr>
        <p:spPr/>
        <p:txBody>
          <a:bodyPr/>
          <a:lstStyle/>
          <a:p>
            <a:endParaRPr lang="ca-ES"/>
          </a:p>
        </p:txBody>
      </p:sp>
      <p:sp>
        <p:nvSpPr>
          <p:cNvPr id="6" name="Slide Number Placeholder 5">
            <a:extLst>
              <a:ext uri="{FF2B5EF4-FFF2-40B4-BE49-F238E27FC236}">
                <a16:creationId xmlns:a16="http://schemas.microsoft.com/office/drawing/2014/main" id="{704F9019-1F3C-DB2C-1785-19CAA4FAD090}"/>
              </a:ext>
            </a:extLst>
          </p:cNvPr>
          <p:cNvSpPr>
            <a:spLocks noGrp="1"/>
          </p:cNvSpPr>
          <p:nvPr>
            <p:ph type="sldNum" sz="quarter" idx="12"/>
          </p:nvPr>
        </p:nvSpPr>
        <p:spPr/>
        <p:txBody>
          <a:bodyPr/>
          <a:lstStyle/>
          <a:p>
            <a:fld id="{7CC90C32-3DBD-4E44-BDB8-C165F0D5EC00}" type="slidenum">
              <a:rPr lang="ca-ES" smtClean="0"/>
              <a:t>‹#›</a:t>
            </a:fld>
            <a:endParaRPr lang="ca-ES"/>
          </a:p>
        </p:txBody>
      </p:sp>
    </p:spTree>
    <p:extLst>
      <p:ext uri="{BB962C8B-B14F-4D97-AF65-F5344CB8AC3E}">
        <p14:creationId xmlns:p14="http://schemas.microsoft.com/office/powerpoint/2010/main" val="13074809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A8A50-AA1C-86D3-F15F-F1507574287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ca-ES"/>
          </a:p>
        </p:txBody>
      </p:sp>
      <p:sp>
        <p:nvSpPr>
          <p:cNvPr id="3" name="Text Placeholder 2">
            <a:extLst>
              <a:ext uri="{FF2B5EF4-FFF2-40B4-BE49-F238E27FC236}">
                <a16:creationId xmlns:a16="http://schemas.microsoft.com/office/drawing/2014/main" id="{C45C1D79-02E6-6202-83A4-E256116EE6D1}"/>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7F5B979-D5E9-3283-82BA-D57D69E00C73}"/>
              </a:ext>
            </a:extLst>
          </p:cNvPr>
          <p:cNvSpPr>
            <a:spLocks noGrp="1"/>
          </p:cNvSpPr>
          <p:nvPr>
            <p:ph type="dt" sz="half" idx="10"/>
          </p:nvPr>
        </p:nvSpPr>
        <p:spPr/>
        <p:txBody>
          <a:bodyPr/>
          <a:lstStyle/>
          <a:p>
            <a:fld id="{21C20D31-B9AA-44AD-AF0E-DC531490DC7F}" type="datetimeFigureOut">
              <a:rPr lang="ca-ES" smtClean="0"/>
              <a:t>30/5/2025</a:t>
            </a:fld>
            <a:endParaRPr lang="ca-ES"/>
          </a:p>
        </p:txBody>
      </p:sp>
      <p:sp>
        <p:nvSpPr>
          <p:cNvPr id="5" name="Footer Placeholder 4">
            <a:extLst>
              <a:ext uri="{FF2B5EF4-FFF2-40B4-BE49-F238E27FC236}">
                <a16:creationId xmlns:a16="http://schemas.microsoft.com/office/drawing/2014/main" id="{FBAE7FE8-2A2E-29CD-0AA5-505AAB4F8087}"/>
              </a:ext>
            </a:extLst>
          </p:cNvPr>
          <p:cNvSpPr>
            <a:spLocks noGrp="1"/>
          </p:cNvSpPr>
          <p:nvPr>
            <p:ph type="ftr" sz="quarter" idx="11"/>
          </p:nvPr>
        </p:nvSpPr>
        <p:spPr/>
        <p:txBody>
          <a:bodyPr/>
          <a:lstStyle/>
          <a:p>
            <a:endParaRPr lang="ca-ES"/>
          </a:p>
        </p:txBody>
      </p:sp>
      <p:sp>
        <p:nvSpPr>
          <p:cNvPr id="6" name="Slide Number Placeholder 5">
            <a:extLst>
              <a:ext uri="{FF2B5EF4-FFF2-40B4-BE49-F238E27FC236}">
                <a16:creationId xmlns:a16="http://schemas.microsoft.com/office/drawing/2014/main" id="{6D719C2E-F504-814F-8C01-5192554D82C6}"/>
              </a:ext>
            </a:extLst>
          </p:cNvPr>
          <p:cNvSpPr>
            <a:spLocks noGrp="1"/>
          </p:cNvSpPr>
          <p:nvPr>
            <p:ph type="sldNum" sz="quarter" idx="12"/>
          </p:nvPr>
        </p:nvSpPr>
        <p:spPr/>
        <p:txBody>
          <a:bodyPr/>
          <a:lstStyle/>
          <a:p>
            <a:fld id="{7CC90C32-3DBD-4E44-BDB8-C165F0D5EC00}" type="slidenum">
              <a:rPr lang="ca-ES" smtClean="0"/>
              <a:t>‹#›</a:t>
            </a:fld>
            <a:endParaRPr lang="ca-ES"/>
          </a:p>
        </p:txBody>
      </p:sp>
    </p:spTree>
    <p:extLst>
      <p:ext uri="{BB962C8B-B14F-4D97-AF65-F5344CB8AC3E}">
        <p14:creationId xmlns:p14="http://schemas.microsoft.com/office/powerpoint/2010/main" val="13944020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24B1C1-1ACC-43E9-1EBB-94866BD0AEEA}"/>
              </a:ext>
            </a:extLst>
          </p:cNvPr>
          <p:cNvSpPr>
            <a:spLocks noGrp="1"/>
          </p:cNvSpPr>
          <p:nvPr>
            <p:ph type="title"/>
          </p:nvPr>
        </p:nvSpPr>
        <p:spPr/>
        <p:txBody>
          <a:bodyPr/>
          <a:lstStyle/>
          <a:p>
            <a:r>
              <a:rPr lang="en-US"/>
              <a:t>Click to edit Master title style</a:t>
            </a:r>
            <a:endParaRPr lang="ca-ES"/>
          </a:p>
        </p:txBody>
      </p:sp>
      <p:sp>
        <p:nvSpPr>
          <p:cNvPr id="3" name="Content Placeholder 2">
            <a:extLst>
              <a:ext uri="{FF2B5EF4-FFF2-40B4-BE49-F238E27FC236}">
                <a16:creationId xmlns:a16="http://schemas.microsoft.com/office/drawing/2014/main" id="{32403260-1A67-518B-5C65-39EB88DCC5D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a-ES"/>
          </a:p>
        </p:txBody>
      </p:sp>
      <p:sp>
        <p:nvSpPr>
          <p:cNvPr id="4" name="Content Placeholder 3">
            <a:extLst>
              <a:ext uri="{FF2B5EF4-FFF2-40B4-BE49-F238E27FC236}">
                <a16:creationId xmlns:a16="http://schemas.microsoft.com/office/drawing/2014/main" id="{21858B63-0C76-3A22-9EC3-D012854167D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a-ES"/>
          </a:p>
        </p:txBody>
      </p:sp>
      <p:sp>
        <p:nvSpPr>
          <p:cNvPr id="5" name="Date Placeholder 4">
            <a:extLst>
              <a:ext uri="{FF2B5EF4-FFF2-40B4-BE49-F238E27FC236}">
                <a16:creationId xmlns:a16="http://schemas.microsoft.com/office/drawing/2014/main" id="{A5BB5481-1FAF-A2BD-7DC5-44455F0843B5}"/>
              </a:ext>
            </a:extLst>
          </p:cNvPr>
          <p:cNvSpPr>
            <a:spLocks noGrp="1"/>
          </p:cNvSpPr>
          <p:nvPr>
            <p:ph type="dt" sz="half" idx="10"/>
          </p:nvPr>
        </p:nvSpPr>
        <p:spPr/>
        <p:txBody>
          <a:bodyPr/>
          <a:lstStyle/>
          <a:p>
            <a:fld id="{21C20D31-B9AA-44AD-AF0E-DC531490DC7F}" type="datetimeFigureOut">
              <a:rPr lang="ca-ES" smtClean="0"/>
              <a:t>30/5/2025</a:t>
            </a:fld>
            <a:endParaRPr lang="ca-ES"/>
          </a:p>
        </p:txBody>
      </p:sp>
      <p:sp>
        <p:nvSpPr>
          <p:cNvPr id="6" name="Footer Placeholder 5">
            <a:extLst>
              <a:ext uri="{FF2B5EF4-FFF2-40B4-BE49-F238E27FC236}">
                <a16:creationId xmlns:a16="http://schemas.microsoft.com/office/drawing/2014/main" id="{7BBCA035-9FA9-435C-EB05-DF0BE0ED2857}"/>
              </a:ext>
            </a:extLst>
          </p:cNvPr>
          <p:cNvSpPr>
            <a:spLocks noGrp="1"/>
          </p:cNvSpPr>
          <p:nvPr>
            <p:ph type="ftr" sz="quarter" idx="11"/>
          </p:nvPr>
        </p:nvSpPr>
        <p:spPr/>
        <p:txBody>
          <a:bodyPr/>
          <a:lstStyle/>
          <a:p>
            <a:endParaRPr lang="ca-ES"/>
          </a:p>
        </p:txBody>
      </p:sp>
      <p:sp>
        <p:nvSpPr>
          <p:cNvPr id="7" name="Slide Number Placeholder 6">
            <a:extLst>
              <a:ext uri="{FF2B5EF4-FFF2-40B4-BE49-F238E27FC236}">
                <a16:creationId xmlns:a16="http://schemas.microsoft.com/office/drawing/2014/main" id="{576F36C4-284E-895B-6B59-1575744DCA6A}"/>
              </a:ext>
            </a:extLst>
          </p:cNvPr>
          <p:cNvSpPr>
            <a:spLocks noGrp="1"/>
          </p:cNvSpPr>
          <p:nvPr>
            <p:ph type="sldNum" sz="quarter" idx="12"/>
          </p:nvPr>
        </p:nvSpPr>
        <p:spPr/>
        <p:txBody>
          <a:bodyPr/>
          <a:lstStyle/>
          <a:p>
            <a:fld id="{7CC90C32-3DBD-4E44-BDB8-C165F0D5EC00}" type="slidenum">
              <a:rPr lang="ca-ES" smtClean="0"/>
              <a:t>‹#›</a:t>
            </a:fld>
            <a:endParaRPr lang="ca-ES"/>
          </a:p>
        </p:txBody>
      </p:sp>
    </p:spTree>
    <p:extLst>
      <p:ext uri="{BB962C8B-B14F-4D97-AF65-F5344CB8AC3E}">
        <p14:creationId xmlns:p14="http://schemas.microsoft.com/office/powerpoint/2010/main" val="1148777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C2E2A0-6707-1E52-D699-50159648EADC}"/>
              </a:ext>
            </a:extLst>
          </p:cNvPr>
          <p:cNvSpPr>
            <a:spLocks noGrp="1"/>
          </p:cNvSpPr>
          <p:nvPr>
            <p:ph type="title"/>
          </p:nvPr>
        </p:nvSpPr>
        <p:spPr>
          <a:xfrm>
            <a:off x="839788" y="365125"/>
            <a:ext cx="10515600" cy="1325563"/>
          </a:xfrm>
        </p:spPr>
        <p:txBody>
          <a:bodyPr/>
          <a:lstStyle/>
          <a:p>
            <a:r>
              <a:rPr lang="en-US"/>
              <a:t>Click to edit Master title style</a:t>
            </a:r>
            <a:endParaRPr lang="ca-ES"/>
          </a:p>
        </p:txBody>
      </p:sp>
      <p:sp>
        <p:nvSpPr>
          <p:cNvPr id="3" name="Text Placeholder 2">
            <a:extLst>
              <a:ext uri="{FF2B5EF4-FFF2-40B4-BE49-F238E27FC236}">
                <a16:creationId xmlns:a16="http://schemas.microsoft.com/office/drawing/2014/main" id="{A4EE2792-09BF-DD6F-F19C-58059F69901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375ED76-A369-3A49-B7F4-53619298A25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a-ES"/>
          </a:p>
        </p:txBody>
      </p:sp>
      <p:sp>
        <p:nvSpPr>
          <p:cNvPr id="5" name="Text Placeholder 4">
            <a:extLst>
              <a:ext uri="{FF2B5EF4-FFF2-40B4-BE49-F238E27FC236}">
                <a16:creationId xmlns:a16="http://schemas.microsoft.com/office/drawing/2014/main" id="{8B3940FB-1766-D54F-F015-CE076A8BF64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743A1E7-75E0-87EE-208E-28371EA0DC1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a-ES"/>
          </a:p>
        </p:txBody>
      </p:sp>
      <p:sp>
        <p:nvSpPr>
          <p:cNvPr id="7" name="Date Placeholder 6">
            <a:extLst>
              <a:ext uri="{FF2B5EF4-FFF2-40B4-BE49-F238E27FC236}">
                <a16:creationId xmlns:a16="http://schemas.microsoft.com/office/drawing/2014/main" id="{85598393-418B-1A54-449B-8495580259EC}"/>
              </a:ext>
            </a:extLst>
          </p:cNvPr>
          <p:cNvSpPr>
            <a:spLocks noGrp="1"/>
          </p:cNvSpPr>
          <p:nvPr>
            <p:ph type="dt" sz="half" idx="10"/>
          </p:nvPr>
        </p:nvSpPr>
        <p:spPr/>
        <p:txBody>
          <a:bodyPr/>
          <a:lstStyle/>
          <a:p>
            <a:fld id="{21C20D31-B9AA-44AD-AF0E-DC531490DC7F}" type="datetimeFigureOut">
              <a:rPr lang="ca-ES" smtClean="0"/>
              <a:t>30/5/2025</a:t>
            </a:fld>
            <a:endParaRPr lang="ca-ES"/>
          </a:p>
        </p:txBody>
      </p:sp>
      <p:sp>
        <p:nvSpPr>
          <p:cNvPr id="8" name="Footer Placeholder 7">
            <a:extLst>
              <a:ext uri="{FF2B5EF4-FFF2-40B4-BE49-F238E27FC236}">
                <a16:creationId xmlns:a16="http://schemas.microsoft.com/office/drawing/2014/main" id="{22AC304A-BEF1-B597-C815-BA22878418A0}"/>
              </a:ext>
            </a:extLst>
          </p:cNvPr>
          <p:cNvSpPr>
            <a:spLocks noGrp="1"/>
          </p:cNvSpPr>
          <p:nvPr>
            <p:ph type="ftr" sz="quarter" idx="11"/>
          </p:nvPr>
        </p:nvSpPr>
        <p:spPr/>
        <p:txBody>
          <a:bodyPr/>
          <a:lstStyle/>
          <a:p>
            <a:endParaRPr lang="ca-ES"/>
          </a:p>
        </p:txBody>
      </p:sp>
      <p:sp>
        <p:nvSpPr>
          <p:cNvPr id="9" name="Slide Number Placeholder 8">
            <a:extLst>
              <a:ext uri="{FF2B5EF4-FFF2-40B4-BE49-F238E27FC236}">
                <a16:creationId xmlns:a16="http://schemas.microsoft.com/office/drawing/2014/main" id="{97DD7294-2DDE-5DC5-0C45-1F85D4BB69DF}"/>
              </a:ext>
            </a:extLst>
          </p:cNvPr>
          <p:cNvSpPr>
            <a:spLocks noGrp="1"/>
          </p:cNvSpPr>
          <p:nvPr>
            <p:ph type="sldNum" sz="quarter" idx="12"/>
          </p:nvPr>
        </p:nvSpPr>
        <p:spPr/>
        <p:txBody>
          <a:bodyPr/>
          <a:lstStyle/>
          <a:p>
            <a:fld id="{7CC90C32-3DBD-4E44-BDB8-C165F0D5EC00}" type="slidenum">
              <a:rPr lang="ca-ES" smtClean="0"/>
              <a:t>‹#›</a:t>
            </a:fld>
            <a:endParaRPr lang="ca-ES"/>
          </a:p>
        </p:txBody>
      </p:sp>
    </p:spTree>
    <p:extLst>
      <p:ext uri="{BB962C8B-B14F-4D97-AF65-F5344CB8AC3E}">
        <p14:creationId xmlns:p14="http://schemas.microsoft.com/office/powerpoint/2010/main" val="40146046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B0373C-658E-1787-81BE-2134D2F70422}"/>
              </a:ext>
            </a:extLst>
          </p:cNvPr>
          <p:cNvSpPr>
            <a:spLocks noGrp="1"/>
          </p:cNvSpPr>
          <p:nvPr>
            <p:ph type="title"/>
          </p:nvPr>
        </p:nvSpPr>
        <p:spPr/>
        <p:txBody>
          <a:bodyPr/>
          <a:lstStyle/>
          <a:p>
            <a:r>
              <a:rPr lang="en-US"/>
              <a:t>Click to edit Master title style</a:t>
            </a:r>
            <a:endParaRPr lang="ca-ES"/>
          </a:p>
        </p:txBody>
      </p:sp>
      <p:sp>
        <p:nvSpPr>
          <p:cNvPr id="3" name="Date Placeholder 2">
            <a:extLst>
              <a:ext uri="{FF2B5EF4-FFF2-40B4-BE49-F238E27FC236}">
                <a16:creationId xmlns:a16="http://schemas.microsoft.com/office/drawing/2014/main" id="{3D49C615-5EBE-FA75-CC1C-056681AB7A4C}"/>
              </a:ext>
            </a:extLst>
          </p:cNvPr>
          <p:cNvSpPr>
            <a:spLocks noGrp="1"/>
          </p:cNvSpPr>
          <p:nvPr>
            <p:ph type="dt" sz="half" idx="10"/>
          </p:nvPr>
        </p:nvSpPr>
        <p:spPr/>
        <p:txBody>
          <a:bodyPr/>
          <a:lstStyle/>
          <a:p>
            <a:fld id="{21C20D31-B9AA-44AD-AF0E-DC531490DC7F}" type="datetimeFigureOut">
              <a:rPr lang="ca-ES" smtClean="0"/>
              <a:t>30/5/2025</a:t>
            </a:fld>
            <a:endParaRPr lang="ca-ES"/>
          </a:p>
        </p:txBody>
      </p:sp>
      <p:sp>
        <p:nvSpPr>
          <p:cNvPr id="4" name="Footer Placeholder 3">
            <a:extLst>
              <a:ext uri="{FF2B5EF4-FFF2-40B4-BE49-F238E27FC236}">
                <a16:creationId xmlns:a16="http://schemas.microsoft.com/office/drawing/2014/main" id="{C3DEEDB1-349B-42D2-1CA6-00C52D419DF0}"/>
              </a:ext>
            </a:extLst>
          </p:cNvPr>
          <p:cNvSpPr>
            <a:spLocks noGrp="1"/>
          </p:cNvSpPr>
          <p:nvPr>
            <p:ph type="ftr" sz="quarter" idx="11"/>
          </p:nvPr>
        </p:nvSpPr>
        <p:spPr/>
        <p:txBody>
          <a:bodyPr/>
          <a:lstStyle/>
          <a:p>
            <a:endParaRPr lang="ca-ES"/>
          </a:p>
        </p:txBody>
      </p:sp>
      <p:sp>
        <p:nvSpPr>
          <p:cNvPr id="5" name="Slide Number Placeholder 4">
            <a:extLst>
              <a:ext uri="{FF2B5EF4-FFF2-40B4-BE49-F238E27FC236}">
                <a16:creationId xmlns:a16="http://schemas.microsoft.com/office/drawing/2014/main" id="{BFC4FF84-B916-38DE-4B52-23CE8CB0FAA9}"/>
              </a:ext>
            </a:extLst>
          </p:cNvPr>
          <p:cNvSpPr>
            <a:spLocks noGrp="1"/>
          </p:cNvSpPr>
          <p:nvPr>
            <p:ph type="sldNum" sz="quarter" idx="12"/>
          </p:nvPr>
        </p:nvSpPr>
        <p:spPr/>
        <p:txBody>
          <a:bodyPr/>
          <a:lstStyle/>
          <a:p>
            <a:fld id="{7CC90C32-3DBD-4E44-BDB8-C165F0D5EC00}" type="slidenum">
              <a:rPr lang="ca-ES" smtClean="0"/>
              <a:t>‹#›</a:t>
            </a:fld>
            <a:endParaRPr lang="ca-ES"/>
          </a:p>
        </p:txBody>
      </p:sp>
    </p:spTree>
    <p:extLst>
      <p:ext uri="{BB962C8B-B14F-4D97-AF65-F5344CB8AC3E}">
        <p14:creationId xmlns:p14="http://schemas.microsoft.com/office/powerpoint/2010/main" val="1143740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7E2EB52-0CAE-4D76-22C6-F1A0B27B2163}"/>
              </a:ext>
            </a:extLst>
          </p:cNvPr>
          <p:cNvSpPr>
            <a:spLocks noGrp="1"/>
          </p:cNvSpPr>
          <p:nvPr>
            <p:ph type="dt" sz="half" idx="10"/>
          </p:nvPr>
        </p:nvSpPr>
        <p:spPr/>
        <p:txBody>
          <a:bodyPr/>
          <a:lstStyle/>
          <a:p>
            <a:fld id="{21C20D31-B9AA-44AD-AF0E-DC531490DC7F}" type="datetimeFigureOut">
              <a:rPr lang="ca-ES" smtClean="0"/>
              <a:t>30/5/2025</a:t>
            </a:fld>
            <a:endParaRPr lang="ca-ES"/>
          </a:p>
        </p:txBody>
      </p:sp>
      <p:sp>
        <p:nvSpPr>
          <p:cNvPr id="3" name="Footer Placeholder 2">
            <a:extLst>
              <a:ext uri="{FF2B5EF4-FFF2-40B4-BE49-F238E27FC236}">
                <a16:creationId xmlns:a16="http://schemas.microsoft.com/office/drawing/2014/main" id="{B73814EE-C2C0-06A9-EA0B-3F29C3ED97DE}"/>
              </a:ext>
            </a:extLst>
          </p:cNvPr>
          <p:cNvSpPr>
            <a:spLocks noGrp="1"/>
          </p:cNvSpPr>
          <p:nvPr>
            <p:ph type="ftr" sz="quarter" idx="11"/>
          </p:nvPr>
        </p:nvSpPr>
        <p:spPr/>
        <p:txBody>
          <a:bodyPr/>
          <a:lstStyle/>
          <a:p>
            <a:endParaRPr lang="ca-ES"/>
          </a:p>
        </p:txBody>
      </p:sp>
      <p:sp>
        <p:nvSpPr>
          <p:cNvPr id="4" name="Slide Number Placeholder 3">
            <a:extLst>
              <a:ext uri="{FF2B5EF4-FFF2-40B4-BE49-F238E27FC236}">
                <a16:creationId xmlns:a16="http://schemas.microsoft.com/office/drawing/2014/main" id="{92BF1100-B85C-A4FE-57FB-4F621D9739A0}"/>
              </a:ext>
            </a:extLst>
          </p:cNvPr>
          <p:cNvSpPr>
            <a:spLocks noGrp="1"/>
          </p:cNvSpPr>
          <p:nvPr>
            <p:ph type="sldNum" sz="quarter" idx="12"/>
          </p:nvPr>
        </p:nvSpPr>
        <p:spPr/>
        <p:txBody>
          <a:bodyPr/>
          <a:lstStyle/>
          <a:p>
            <a:fld id="{7CC90C32-3DBD-4E44-BDB8-C165F0D5EC00}" type="slidenum">
              <a:rPr lang="ca-ES" smtClean="0"/>
              <a:t>‹#›</a:t>
            </a:fld>
            <a:endParaRPr lang="ca-ES"/>
          </a:p>
        </p:txBody>
      </p:sp>
    </p:spTree>
    <p:extLst>
      <p:ext uri="{BB962C8B-B14F-4D97-AF65-F5344CB8AC3E}">
        <p14:creationId xmlns:p14="http://schemas.microsoft.com/office/powerpoint/2010/main" val="5167006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D99133-67DD-3A45-BA10-27F2C993769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ca-ES"/>
          </a:p>
        </p:txBody>
      </p:sp>
      <p:sp>
        <p:nvSpPr>
          <p:cNvPr id="3" name="Content Placeholder 2">
            <a:extLst>
              <a:ext uri="{FF2B5EF4-FFF2-40B4-BE49-F238E27FC236}">
                <a16:creationId xmlns:a16="http://schemas.microsoft.com/office/drawing/2014/main" id="{06D1CF0D-105B-537F-CB65-99C56F9444A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a-ES"/>
          </a:p>
        </p:txBody>
      </p:sp>
      <p:sp>
        <p:nvSpPr>
          <p:cNvPr id="4" name="Text Placeholder 3">
            <a:extLst>
              <a:ext uri="{FF2B5EF4-FFF2-40B4-BE49-F238E27FC236}">
                <a16:creationId xmlns:a16="http://schemas.microsoft.com/office/drawing/2014/main" id="{2DE627C3-8976-AC58-9404-4732511C352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E52A1B-DA5B-3605-1501-7008DF588976}"/>
              </a:ext>
            </a:extLst>
          </p:cNvPr>
          <p:cNvSpPr>
            <a:spLocks noGrp="1"/>
          </p:cNvSpPr>
          <p:nvPr>
            <p:ph type="dt" sz="half" idx="10"/>
          </p:nvPr>
        </p:nvSpPr>
        <p:spPr/>
        <p:txBody>
          <a:bodyPr/>
          <a:lstStyle/>
          <a:p>
            <a:fld id="{21C20D31-B9AA-44AD-AF0E-DC531490DC7F}" type="datetimeFigureOut">
              <a:rPr lang="ca-ES" smtClean="0"/>
              <a:t>30/5/2025</a:t>
            </a:fld>
            <a:endParaRPr lang="ca-ES"/>
          </a:p>
        </p:txBody>
      </p:sp>
      <p:sp>
        <p:nvSpPr>
          <p:cNvPr id="6" name="Footer Placeholder 5">
            <a:extLst>
              <a:ext uri="{FF2B5EF4-FFF2-40B4-BE49-F238E27FC236}">
                <a16:creationId xmlns:a16="http://schemas.microsoft.com/office/drawing/2014/main" id="{23634A8C-D2EA-0E48-BB80-A71FFD3A94D1}"/>
              </a:ext>
            </a:extLst>
          </p:cNvPr>
          <p:cNvSpPr>
            <a:spLocks noGrp="1"/>
          </p:cNvSpPr>
          <p:nvPr>
            <p:ph type="ftr" sz="quarter" idx="11"/>
          </p:nvPr>
        </p:nvSpPr>
        <p:spPr/>
        <p:txBody>
          <a:bodyPr/>
          <a:lstStyle/>
          <a:p>
            <a:endParaRPr lang="ca-ES"/>
          </a:p>
        </p:txBody>
      </p:sp>
      <p:sp>
        <p:nvSpPr>
          <p:cNvPr id="7" name="Slide Number Placeholder 6">
            <a:extLst>
              <a:ext uri="{FF2B5EF4-FFF2-40B4-BE49-F238E27FC236}">
                <a16:creationId xmlns:a16="http://schemas.microsoft.com/office/drawing/2014/main" id="{3A592B67-0F30-5282-C0F9-868CE06619A7}"/>
              </a:ext>
            </a:extLst>
          </p:cNvPr>
          <p:cNvSpPr>
            <a:spLocks noGrp="1"/>
          </p:cNvSpPr>
          <p:nvPr>
            <p:ph type="sldNum" sz="quarter" idx="12"/>
          </p:nvPr>
        </p:nvSpPr>
        <p:spPr/>
        <p:txBody>
          <a:bodyPr/>
          <a:lstStyle/>
          <a:p>
            <a:fld id="{7CC90C32-3DBD-4E44-BDB8-C165F0D5EC00}" type="slidenum">
              <a:rPr lang="ca-ES" smtClean="0"/>
              <a:t>‹#›</a:t>
            </a:fld>
            <a:endParaRPr lang="ca-ES"/>
          </a:p>
        </p:txBody>
      </p:sp>
    </p:spTree>
    <p:extLst>
      <p:ext uri="{BB962C8B-B14F-4D97-AF65-F5344CB8AC3E}">
        <p14:creationId xmlns:p14="http://schemas.microsoft.com/office/powerpoint/2010/main" val="31905336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E9C1D8-54DC-2373-6B1D-2B827712E3F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ca-ES"/>
          </a:p>
        </p:txBody>
      </p:sp>
      <p:sp>
        <p:nvSpPr>
          <p:cNvPr id="3" name="Picture Placeholder 2">
            <a:extLst>
              <a:ext uri="{FF2B5EF4-FFF2-40B4-BE49-F238E27FC236}">
                <a16:creationId xmlns:a16="http://schemas.microsoft.com/office/drawing/2014/main" id="{AED22867-B758-400A-9E08-607DDD42CBF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ca-ES"/>
          </a:p>
        </p:txBody>
      </p:sp>
      <p:sp>
        <p:nvSpPr>
          <p:cNvPr id="4" name="Text Placeholder 3">
            <a:extLst>
              <a:ext uri="{FF2B5EF4-FFF2-40B4-BE49-F238E27FC236}">
                <a16:creationId xmlns:a16="http://schemas.microsoft.com/office/drawing/2014/main" id="{08985C2B-27AD-DDED-0DEE-B278F8C9D05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1F8B7E8-B463-403E-B346-F6AEC26F0F31}"/>
              </a:ext>
            </a:extLst>
          </p:cNvPr>
          <p:cNvSpPr>
            <a:spLocks noGrp="1"/>
          </p:cNvSpPr>
          <p:nvPr>
            <p:ph type="dt" sz="half" idx="10"/>
          </p:nvPr>
        </p:nvSpPr>
        <p:spPr/>
        <p:txBody>
          <a:bodyPr/>
          <a:lstStyle/>
          <a:p>
            <a:fld id="{21C20D31-B9AA-44AD-AF0E-DC531490DC7F}" type="datetimeFigureOut">
              <a:rPr lang="ca-ES" smtClean="0"/>
              <a:t>30/5/2025</a:t>
            </a:fld>
            <a:endParaRPr lang="ca-ES"/>
          </a:p>
        </p:txBody>
      </p:sp>
      <p:sp>
        <p:nvSpPr>
          <p:cNvPr id="6" name="Footer Placeholder 5">
            <a:extLst>
              <a:ext uri="{FF2B5EF4-FFF2-40B4-BE49-F238E27FC236}">
                <a16:creationId xmlns:a16="http://schemas.microsoft.com/office/drawing/2014/main" id="{466A8017-53DE-B5E6-C5DE-DDD4A0CBE083}"/>
              </a:ext>
            </a:extLst>
          </p:cNvPr>
          <p:cNvSpPr>
            <a:spLocks noGrp="1"/>
          </p:cNvSpPr>
          <p:nvPr>
            <p:ph type="ftr" sz="quarter" idx="11"/>
          </p:nvPr>
        </p:nvSpPr>
        <p:spPr/>
        <p:txBody>
          <a:bodyPr/>
          <a:lstStyle/>
          <a:p>
            <a:endParaRPr lang="ca-ES"/>
          </a:p>
        </p:txBody>
      </p:sp>
      <p:sp>
        <p:nvSpPr>
          <p:cNvPr id="7" name="Slide Number Placeholder 6">
            <a:extLst>
              <a:ext uri="{FF2B5EF4-FFF2-40B4-BE49-F238E27FC236}">
                <a16:creationId xmlns:a16="http://schemas.microsoft.com/office/drawing/2014/main" id="{0AFCC4A7-A58D-7AC9-3738-0B918AEA951F}"/>
              </a:ext>
            </a:extLst>
          </p:cNvPr>
          <p:cNvSpPr>
            <a:spLocks noGrp="1"/>
          </p:cNvSpPr>
          <p:nvPr>
            <p:ph type="sldNum" sz="quarter" idx="12"/>
          </p:nvPr>
        </p:nvSpPr>
        <p:spPr/>
        <p:txBody>
          <a:bodyPr/>
          <a:lstStyle/>
          <a:p>
            <a:fld id="{7CC90C32-3DBD-4E44-BDB8-C165F0D5EC00}" type="slidenum">
              <a:rPr lang="ca-ES" smtClean="0"/>
              <a:t>‹#›</a:t>
            </a:fld>
            <a:endParaRPr lang="ca-ES"/>
          </a:p>
        </p:txBody>
      </p:sp>
    </p:spTree>
    <p:extLst>
      <p:ext uri="{BB962C8B-B14F-4D97-AF65-F5344CB8AC3E}">
        <p14:creationId xmlns:p14="http://schemas.microsoft.com/office/powerpoint/2010/main" val="36990848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6A4ABD2-761E-E211-ED4B-D5A8C8A07E8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ca-ES"/>
          </a:p>
        </p:txBody>
      </p:sp>
      <p:sp>
        <p:nvSpPr>
          <p:cNvPr id="3" name="Text Placeholder 2">
            <a:extLst>
              <a:ext uri="{FF2B5EF4-FFF2-40B4-BE49-F238E27FC236}">
                <a16:creationId xmlns:a16="http://schemas.microsoft.com/office/drawing/2014/main" id="{58CFAEDA-B2D3-9ED4-6FD8-10340428B26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a-ES"/>
          </a:p>
        </p:txBody>
      </p:sp>
      <p:sp>
        <p:nvSpPr>
          <p:cNvPr id="4" name="Date Placeholder 3">
            <a:extLst>
              <a:ext uri="{FF2B5EF4-FFF2-40B4-BE49-F238E27FC236}">
                <a16:creationId xmlns:a16="http://schemas.microsoft.com/office/drawing/2014/main" id="{621D79E9-F6FE-96A6-54E5-340E013C7BB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21C20D31-B9AA-44AD-AF0E-DC531490DC7F}" type="datetimeFigureOut">
              <a:rPr lang="ca-ES" smtClean="0"/>
              <a:t>30/5/2025</a:t>
            </a:fld>
            <a:endParaRPr lang="ca-ES"/>
          </a:p>
        </p:txBody>
      </p:sp>
      <p:sp>
        <p:nvSpPr>
          <p:cNvPr id="5" name="Footer Placeholder 4">
            <a:extLst>
              <a:ext uri="{FF2B5EF4-FFF2-40B4-BE49-F238E27FC236}">
                <a16:creationId xmlns:a16="http://schemas.microsoft.com/office/drawing/2014/main" id="{0B7951BA-CC5D-310C-465B-31EBE23C5C5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ca-ES"/>
          </a:p>
        </p:txBody>
      </p:sp>
      <p:sp>
        <p:nvSpPr>
          <p:cNvPr id="6" name="Slide Number Placeholder 5">
            <a:extLst>
              <a:ext uri="{FF2B5EF4-FFF2-40B4-BE49-F238E27FC236}">
                <a16:creationId xmlns:a16="http://schemas.microsoft.com/office/drawing/2014/main" id="{A86F6E3F-B1BE-696E-E32C-8274600511C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7CC90C32-3DBD-4E44-BDB8-C165F0D5EC00}" type="slidenum">
              <a:rPr lang="ca-ES" smtClean="0"/>
              <a:t>‹#›</a:t>
            </a:fld>
            <a:endParaRPr lang="ca-ES"/>
          </a:p>
        </p:txBody>
      </p:sp>
    </p:spTree>
    <p:extLst>
      <p:ext uri="{BB962C8B-B14F-4D97-AF65-F5344CB8AC3E}">
        <p14:creationId xmlns:p14="http://schemas.microsoft.com/office/powerpoint/2010/main" val="423295839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ca-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Black dots connected through lings to build a network">
            <a:extLst>
              <a:ext uri="{FF2B5EF4-FFF2-40B4-BE49-F238E27FC236}">
                <a16:creationId xmlns:a16="http://schemas.microsoft.com/office/drawing/2014/main" id="{89AD32FB-BB57-A27F-B5BF-B877E345E55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flipH="1">
            <a:off x="0" y="683"/>
            <a:ext cx="12192000" cy="6856633"/>
          </a:xfrm>
          <a:prstGeom prst="rect">
            <a:avLst/>
          </a:prstGeom>
        </p:spPr>
      </p:pic>
      <p:sp>
        <p:nvSpPr>
          <p:cNvPr id="6" name="Rectangle: Rounded Corners 5">
            <a:extLst>
              <a:ext uri="{FF2B5EF4-FFF2-40B4-BE49-F238E27FC236}">
                <a16:creationId xmlns:a16="http://schemas.microsoft.com/office/drawing/2014/main" id="{2B0014FA-AD19-5049-9F20-FDC7E01C6FB0}"/>
              </a:ext>
            </a:extLst>
          </p:cNvPr>
          <p:cNvSpPr/>
          <p:nvPr/>
        </p:nvSpPr>
        <p:spPr>
          <a:xfrm>
            <a:off x="247650" y="254000"/>
            <a:ext cx="6007100" cy="6350000"/>
          </a:xfrm>
          <a:prstGeom prst="roundRect">
            <a:avLst>
              <a:gd name="adj" fmla="val 1974"/>
            </a:avLst>
          </a:prstGeom>
          <a:solidFill>
            <a:schemeClr val="bg1">
              <a:alpha val="95000"/>
            </a:schemeClr>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TextBox 6">
            <a:extLst>
              <a:ext uri="{FF2B5EF4-FFF2-40B4-BE49-F238E27FC236}">
                <a16:creationId xmlns:a16="http://schemas.microsoft.com/office/drawing/2014/main" id="{7849B757-F154-0924-3CEC-C5830D15ED3D}"/>
              </a:ext>
            </a:extLst>
          </p:cNvPr>
          <p:cNvSpPr txBox="1"/>
          <p:nvPr/>
        </p:nvSpPr>
        <p:spPr>
          <a:xfrm>
            <a:off x="384681" y="807212"/>
            <a:ext cx="5708650" cy="646331"/>
          </a:xfrm>
          <a:prstGeom prst="rect">
            <a:avLst/>
          </a:prstGeom>
          <a:noFill/>
        </p:spPr>
        <p:txBody>
          <a:bodyPr wrap="square" lIns="91440" tIns="45720" rIns="91440" bIns="45720" rtlCol="0" anchor="t">
            <a:spAutoFit/>
          </a:bodyPr>
          <a:lstStyle/>
          <a:p>
            <a:pPr algn="ctr"/>
            <a:r>
              <a:rPr lang="en-US" sz="3600" dirty="0">
                <a:latin typeface="Segoe UI Light"/>
                <a:cs typeface="Segoe UI Light"/>
              </a:rPr>
              <a:t>Complex Networks 2025</a:t>
            </a:r>
            <a:endParaRPr lang="en-US" sz="1600" noProof="0" dirty="0">
              <a:latin typeface="Segoe UI Light"/>
              <a:cs typeface="Segoe UI Light"/>
            </a:endParaRPr>
          </a:p>
        </p:txBody>
      </p:sp>
      <p:sp>
        <p:nvSpPr>
          <p:cNvPr id="8" name="TextBox 7">
            <a:extLst>
              <a:ext uri="{FF2B5EF4-FFF2-40B4-BE49-F238E27FC236}">
                <a16:creationId xmlns:a16="http://schemas.microsoft.com/office/drawing/2014/main" id="{89C4EBE7-D96A-E0CE-C570-FDE0487277CD}"/>
              </a:ext>
            </a:extLst>
          </p:cNvPr>
          <p:cNvSpPr txBox="1"/>
          <p:nvPr/>
        </p:nvSpPr>
        <p:spPr>
          <a:xfrm>
            <a:off x="592389" y="1716392"/>
            <a:ext cx="5305425" cy="3600986"/>
          </a:xfrm>
          <a:prstGeom prst="rect">
            <a:avLst/>
          </a:prstGeom>
          <a:noFill/>
        </p:spPr>
        <p:txBody>
          <a:bodyPr wrap="square" lIns="91440" tIns="45720" rIns="91440" bIns="45720" rtlCol="0" anchor="t">
            <a:spAutoFit/>
          </a:bodyPr>
          <a:lstStyle/>
          <a:p>
            <a:pPr algn="ctr"/>
            <a:r>
              <a:rPr lang="en-US" sz="2400" b="1" dirty="0">
                <a:latin typeface="Segoe UI Black"/>
                <a:ea typeface="Segoe UI Black"/>
              </a:rPr>
              <a:t>Final Presentation</a:t>
            </a:r>
            <a:endParaRPr lang="en-US" sz="2400" b="1" noProof="0" dirty="0">
              <a:latin typeface="Segoe UI Black"/>
              <a:ea typeface="Segoe UI Black"/>
            </a:endParaRPr>
          </a:p>
          <a:p>
            <a:pPr algn="ctr"/>
            <a:r>
              <a:rPr lang="en-US" sz="3600" b="1" dirty="0">
                <a:latin typeface="Segoe UI Black"/>
                <a:ea typeface="Segoe UI Black"/>
              </a:rPr>
              <a:t>Analysis of the European Air </a:t>
            </a:r>
            <a:r>
              <a:rPr lang="en-US" sz="3600" b="1">
                <a:latin typeface="Segoe UI Black"/>
                <a:ea typeface="Segoe UI Black"/>
              </a:rPr>
              <a:t>Transport Multiplex Network</a:t>
            </a:r>
            <a:endParaRPr lang="en-US" sz="3600" b="1" dirty="0">
              <a:latin typeface="Segoe UI Black"/>
              <a:ea typeface="Segoe UI Black"/>
            </a:endParaRPr>
          </a:p>
          <a:p>
            <a:pPr algn="ctr"/>
            <a:endParaRPr lang="en-US" sz="3600" b="1" dirty="0">
              <a:latin typeface="Segoe UI Black"/>
              <a:ea typeface="Segoe UI Black"/>
            </a:endParaRPr>
          </a:p>
          <a:p>
            <a:pPr algn="ctr"/>
            <a:endParaRPr lang="en-US" sz="2400" b="1" dirty="0">
              <a:latin typeface="Segoe UI Black"/>
              <a:ea typeface="Segoe UI Black"/>
            </a:endParaRPr>
          </a:p>
        </p:txBody>
      </p:sp>
      <p:sp>
        <p:nvSpPr>
          <p:cNvPr id="9" name="TextBox 8">
            <a:extLst>
              <a:ext uri="{FF2B5EF4-FFF2-40B4-BE49-F238E27FC236}">
                <a16:creationId xmlns:a16="http://schemas.microsoft.com/office/drawing/2014/main" id="{2FA21D9A-D222-D2E7-762D-DF632173CF51}"/>
              </a:ext>
            </a:extLst>
          </p:cNvPr>
          <p:cNvSpPr txBox="1"/>
          <p:nvPr/>
        </p:nvSpPr>
        <p:spPr>
          <a:xfrm>
            <a:off x="396873" y="4387769"/>
            <a:ext cx="5708650" cy="1261884"/>
          </a:xfrm>
          <a:prstGeom prst="rect">
            <a:avLst/>
          </a:prstGeom>
          <a:noFill/>
        </p:spPr>
        <p:txBody>
          <a:bodyPr wrap="square" rtlCol="0">
            <a:spAutoFit/>
          </a:bodyPr>
          <a:lstStyle/>
          <a:p>
            <a:pPr algn="ctr"/>
            <a:r>
              <a:rPr lang="en-US" noProof="0" dirty="0">
                <a:latin typeface="Segoe UI Semibold"/>
                <a:cs typeface="Segoe UI Semibold"/>
              </a:rPr>
              <a:t>Authors:</a:t>
            </a:r>
          </a:p>
          <a:p>
            <a:pPr algn="ctr"/>
            <a:r>
              <a:rPr lang="en-US" sz="2800" noProof="0" dirty="0">
                <a:latin typeface="Segoe UI Semibold"/>
                <a:cs typeface="Segoe UI Semibold"/>
              </a:rPr>
              <a:t>Marc Ballestero Ribó</a:t>
            </a:r>
          </a:p>
          <a:p>
            <a:pPr algn="ctr"/>
            <a:r>
              <a:rPr lang="en-US" sz="2800" noProof="0" dirty="0">
                <a:latin typeface="Segoe UI Semibold"/>
                <a:cs typeface="Segoe UI Semibold"/>
              </a:rPr>
              <a:t>Arnau </a:t>
            </a:r>
            <a:r>
              <a:rPr lang="en-US" sz="2800" noProof="0" dirty="0" err="1">
                <a:latin typeface="Segoe UI Semibold"/>
                <a:cs typeface="Segoe UI Semibold"/>
              </a:rPr>
              <a:t>Jutglar</a:t>
            </a:r>
            <a:r>
              <a:rPr lang="en-US" sz="2800" noProof="0" dirty="0">
                <a:latin typeface="Segoe UI Semibold"/>
                <a:cs typeface="Segoe UI Semibold"/>
              </a:rPr>
              <a:t> Puig</a:t>
            </a:r>
          </a:p>
        </p:txBody>
      </p:sp>
      <p:sp>
        <p:nvSpPr>
          <p:cNvPr id="10" name="TextBox 9">
            <a:extLst>
              <a:ext uri="{FF2B5EF4-FFF2-40B4-BE49-F238E27FC236}">
                <a16:creationId xmlns:a16="http://schemas.microsoft.com/office/drawing/2014/main" id="{E84716A0-3132-C031-A25F-4314BB9B789A}"/>
              </a:ext>
            </a:extLst>
          </p:cNvPr>
          <p:cNvSpPr txBox="1"/>
          <p:nvPr/>
        </p:nvSpPr>
        <p:spPr>
          <a:xfrm>
            <a:off x="341029" y="6104493"/>
            <a:ext cx="5801290" cy="369332"/>
          </a:xfrm>
          <a:prstGeom prst="rect">
            <a:avLst/>
          </a:prstGeom>
          <a:noFill/>
        </p:spPr>
        <p:txBody>
          <a:bodyPr wrap="square" lIns="91440" tIns="45720" rIns="91440" bIns="45720" rtlCol="0" anchor="t">
            <a:spAutoFit/>
          </a:bodyPr>
          <a:lstStyle/>
          <a:p>
            <a:pPr algn="ctr"/>
            <a:r>
              <a:rPr lang="en-US" dirty="0">
                <a:latin typeface="Segoe UI"/>
                <a:cs typeface="Segoe UI"/>
              </a:rPr>
              <a:t>Friday, April 25</a:t>
            </a:r>
            <a:r>
              <a:rPr lang="en-US" baseline="30000" dirty="0">
                <a:latin typeface="Segoe UI"/>
                <a:cs typeface="Segoe UI"/>
              </a:rPr>
              <a:t>th</a:t>
            </a:r>
            <a:r>
              <a:rPr lang="en-US" dirty="0">
                <a:latin typeface="Segoe UI"/>
                <a:cs typeface="Segoe UI"/>
              </a:rPr>
              <a:t>, 2025</a:t>
            </a:r>
            <a:endParaRPr lang="en-US" noProof="0" dirty="0">
              <a:latin typeface="Segoe UI"/>
              <a:cs typeface="Segoe UI"/>
            </a:endParaRPr>
          </a:p>
        </p:txBody>
      </p:sp>
    </p:spTree>
    <p:extLst>
      <p:ext uri="{BB962C8B-B14F-4D97-AF65-F5344CB8AC3E}">
        <p14:creationId xmlns:p14="http://schemas.microsoft.com/office/powerpoint/2010/main" val="110914759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AADC92-68F7-E736-27FF-1505D36C8C22}"/>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92DA6AA9-5E28-C178-6B7D-422ACD8167BE}"/>
              </a:ext>
            </a:extLst>
          </p:cNvPr>
          <p:cNvSpPr txBox="1"/>
          <p:nvPr/>
        </p:nvSpPr>
        <p:spPr>
          <a:xfrm>
            <a:off x="1" y="6720560"/>
            <a:ext cx="12191999" cy="168216"/>
          </a:xfrm>
          <a:prstGeom prst="roundRect">
            <a:avLst>
              <a:gd name="adj" fmla="val 0"/>
            </a:avLst>
          </a:prstGeom>
          <a:solidFill>
            <a:schemeClr val="tx2">
              <a:lumMod val="90000"/>
              <a:lumOff val="10000"/>
            </a:schemeClr>
          </a:solidFill>
        </p:spPr>
        <p:txBody>
          <a:bodyPr wrap="square" anchor="ctr">
            <a:noAutofit/>
          </a:bodyPr>
          <a:lstStyle/>
          <a:p>
            <a:pPr algn="r">
              <a:spcBef>
                <a:spcPts val="1500"/>
              </a:spcBef>
              <a:spcAft>
                <a:spcPts val="2250"/>
              </a:spcAft>
            </a:pPr>
            <a:endParaRPr lang="en-US" sz="1600" b="1" i="0" noProof="0" dirty="0">
              <a:solidFill>
                <a:srgbClr val="062F6E"/>
              </a:solidFill>
              <a:effectLst/>
              <a:latin typeface="Raleway" panose="020F0502020204030204" pitchFamily="2" charset="0"/>
            </a:endParaRPr>
          </a:p>
        </p:txBody>
      </p:sp>
      <p:sp>
        <p:nvSpPr>
          <p:cNvPr id="29" name="Rectangle 28">
            <a:extLst>
              <a:ext uri="{FF2B5EF4-FFF2-40B4-BE49-F238E27FC236}">
                <a16:creationId xmlns:a16="http://schemas.microsoft.com/office/drawing/2014/main" id="{F3D4A2A5-1B47-4434-C584-092691E5B4C4}"/>
              </a:ext>
            </a:extLst>
          </p:cNvPr>
          <p:cNvSpPr>
            <a:spLocks noChangeAspect="1"/>
          </p:cNvSpPr>
          <p:nvPr/>
        </p:nvSpPr>
        <p:spPr>
          <a:xfrm>
            <a:off x="-1" y="0"/>
            <a:ext cx="796596" cy="830253"/>
          </a:xfrm>
          <a:prstGeom prst="rect">
            <a:avLst/>
          </a:prstGeom>
          <a:solidFill>
            <a:schemeClr val="bg1"/>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3600" dirty="0">
                <a:solidFill>
                  <a:schemeClr val="tx1"/>
                </a:solidFill>
                <a:latin typeface="Segoe UI Black"/>
                <a:ea typeface="Segoe UI Black"/>
              </a:rPr>
              <a:t>3</a:t>
            </a:r>
            <a:endParaRPr lang="en-US" sz="3600" noProof="0" dirty="0">
              <a:solidFill>
                <a:schemeClr val="tx1"/>
              </a:solidFill>
              <a:latin typeface="Segoe UI Black" panose="020B0A02040204020203" pitchFamily="34" charset="0"/>
              <a:ea typeface="Segoe UI Black" panose="020B0A02040204020203" pitchFamily="34" charset="0"/>
            </a:endParaRPr>
          </a:p>
        </p:txBody>
      </p:sp>
      <p:sp>
        <p:nvSpPr>
          <p:cNvPr id="32" name="TextBox 31">
            <a:extLst>
              <a:ext uri="{FF2B5EF4-FFF2-40B4-BE49-F238E27FC236}">
                <a16:creationId xmlns:a16="http://schemas.microsoft.com/office/drawing/2014/main" id="{BCAC32B0-8CD4-B04B-2633-F7D505059B18}"/>
              </a:ext>
            </a:extLst>
          </p:cNvPr>
          <p:cNvSpPr txBox="1"/>
          <p:nvPr/>
        </p:nvSpPr>
        <p:spPr>
          <a:xfrm>
            <a:off x="796595" y="0"/>
            <a:ext cx="11395405" cy="830253"/>
          </a:xfrm>
          <a:prstGeom prst="rect">
            <a:avLst/>
          </a:prstGeom>
          <a:noFill/>
          <a:ln w="28575">
            <a:solidFill>
              <a:schemeClr val="tx1"/>
            </a:solidFill>
          </a:ln>
        </p:spPr>
        <p:txBody>
          <a:bodyPr wrap="square" lIns="91440" tIns="45720" rIns="91440" bIns="45720" rtlCol="0" anchor="ctr">
            <a:normAutofit/>
          </a:bodyPr>
          <a:lstStyle/>
          <a:p>
            <a:r>
              <a:rPr lang="en-US" sz="4000" dirty="0">
                <a:latin typeface="Segoe UI Semibold"/>
                <a:cs typeface="Segoe UI Semibold"/>
              </a:rPr>
              <a:t>  Dynamic Analysis: Synchronization</a:t>
            </a:r>
          </a:p>
        </p:txBody>
      </p:sp>
      <p:sp>
        <p:nvSpPr>
          <p:cNvPr id="3" name="TextBox 5">
            <a:extLst>
              <a:ext uri="{FF2B5EF4-FFF2-40B4-BE49-F238E27FC236}">
                <a16:creationId xmlns:a16="http://schemas.microsoft.com/office/drawing/2014/main" id="{856B8DD6-3A32-A6CA-A2F5-1AA083D87B53}"/>
              </a:ext>
            </a:extLst>
          </p:cNvPr>
          <p:cNvSpPr txBox="1"/>
          <p:nvPr/>
        </p:nvSpPr>
        <p:spPr>
          <a:xfrm>
            <a:off x="399980" y="1223233"/>
            <a:ext cx="6722504" cy="7063472"/>
          </a:xfrm>
          <a:prstGeom prst="rect">
            <a:avLst/>
          </a:prstGeom>
          <a:noFill/>
        </p:spPr>
        <p:txBody>
          <a:bodyPr wrap="square" lIns="91440" tIns="45720" rIns="91440" bIns="45720" rtlCol="0" anchor="t">
            <a:spAutoFit/>
          </a:bodyPr>
          <a:lstStyle/>
          <a:p>
            <a:r>
              <a:rPr lang="en-US" sz="2400" b="1" dirty="0">
                <a:latin typeface="Segoe UI"/>
                <a:cs typeface="Segoe UI"/>
              </a:rPr>
              <a:t>Synchronization</a:t>
            </a:r>
            <a:endParaRPr lang="en-US" b="1" dirty="0"/>
          </a:p>
          <a:p>
            <a:pPr lvl="1">
              <a:spcBef>
                <a:spcPts val="300"/>
              </a:spcBef>
              <a:spcAft>
                <a:spcPts val="300"/>
              </a:spcAft>
            </a:pPr>
            <a:r>
              <a:rPr lang="en-US" sz="2400" dirty="0">
                <a:latin typeface="Segoe UI"/>
                <a:cs typeface="Segoe UI"/>
              </a:rPr>
              <a:t>Setting the scenario:</a:t>
            </a:r>
            <a:endParaRPr lang="en-US" dirty="0">
              <a:latin typeface="Aptos" panose="02110004020202020204"/>
              <a:cs typeface="Segoe UI"/>
            </a:endParaRPr>
          </a:p>
          <a:p>
            <a:pPr marL="800100" lvl="1" indent="-342900">
              <a:spcBef>
                <a:spcPts val="300"/>
              </a:spcBef>
              <a:spcAft>
                <a:spcPts val="300"/>
              </a:spcAft>
              <a:buFont typeface="Calibri"/>
              <a:buChar char="-"/>
            </a:pPr>
            <a:r>
              <a:rPr lang="en-US" sz="2000" dirty="0">
                <a:latin typeface="Segoe UI"/>
                <a:cs typeface="Segoe UI"/>
              </a:rPr>
              <a:t>Airports need to exchange information by opening a channel.</a:t>
            </a:r>
          </a:p>
          <a:p>
            <a:pPr marL="800100" lvl="1" indent="-342900">
              <a:spcBef>
                <a:spcPts val="300"/>
              </a:spcBef>
              <a:spcAft>
                <a:spcPts val="300"/>
              </a:spcAft>
              <a:buFont typeface="Calibri"/>
              <a:buChar char="-"/>
            </a:pPr>
            <a:r>
              <a:rPr lang="en-US" sz="2000" dirty="0">
                <a:latin typeface="Segoe UI"/>
                <a:cs typeface="Segoe UI"/>
              </a:rPr>
              <a:t>They open it at every hour and can freely choose when (within such hour).</a:t>
            </a:r>
          </a:p>
          <a:p>
            <a:pPr marL="800100" lvl="1" indent="-342900">
              <a:spcBef>
                <a:spcPts val="300"/>
              </a:spcBef>
              <a:spcAft>
                <a:spcPts val="300"/>
              </a:spcAft>
              <a:buFont typeface="Calibri"/>
              <a:buChar char="-"/>
            </a:pPr>
            <a:r>
              <a:rPr lang="en-US" sz="2000" dirty="0">
                <a:latin typeface="Segoe UI"/>
                <a:cs typeface="Segoe UI"/>
              </a:rPr>
              <a:t>The hour position is the phase.</a:t>
            </a:r>
          </a:p>
          <a:p>
            <a:pPr marL="800100" lvl="1" indent="-342900">
              <a:spcBef>
                <a:spcPts val="300"/>
              </a:spcBef>
              <a:spcAft>
                <a:spcPts val="300"/>
              </a:spcAft>
              <a:buFont typeface="Calibri"/>
              <a:buChar char="-"/>
            </a:pPr>
            <a:r>
              <a:rPr lang="en-US" sz="2000" dirty="0">
                <a:latin typeface="Segoe UI"/>
                <a:cs typeface="Segoe UI"/>
              </a:rPr>
              <a:t>They have no internal tendency to change their phase. Their natural frequency is </a:t>
            </a:r>
            <a:r>
              <a:rPr lang="en-US" sz="2000" dirty="0">
                <a:ea typeface="+mn-lt"/>
                <a:cs typeface="+mn-lt"/>
              </a:rPr>
              <a:t>ω = 0.</a:t>
            </a:r>
            <a:endParaRPr lang="en-US" sz="2000" dirty="0">
              <a:latin typeface="Segoe UI"/>
              <a:cs typeface="Segoe UI"/>
            </a:endParaRPr>
          </a:p>
          <a:p>
            <a:pPr marL="800100" lvl="1" indent="-342900">
              <a:spcBef>
                <a:spcPts val="300"/>
              </a:spcBef>
              <a:spcAft>
                <a:spcPts val="300"/>
              </a:spcAft>
              <a:buFont typeface="Calibri"/>
              <a:buChar char="-"/>
            </a:pPr>
            <a:r>
              <a:rPr lang="en-US" sz="2000" dirty="0">
                <a:latin typeface="Segoe UI"/>
                <a:cs typeface="Segoe UI"/>
              </a:rPr>
              <a:t>They can't reach a straight global agreement.</a:t>
            </a:r>
          </a:p>
          <a:p>
            <a:pPr marL="800100" lvl="1" indent="-342900">
              <a:spcBef>
                <a:spcPts val="300"/>
              </a:spcBef>
              <a:spcAft>
                <a:spcPts val="300"/>
              </a:spcAft>
              <a:buFont typeface="Calibri"/>
              <a:buChar char="-"/>
            </a:pPr>
            <a:r>
              <a:rPr lang="en-US" sz="2000" dirty="0">
                <a:latin typeface="Segoe UI"/>
                <a:cs typeface="Segoe UI"/>
              </a:rPr>
              <a:t>They update their phase by looking at their difference with their neighbors. Not just this but following a Kuramoto model.</a:t>
            </a:r>
          </a:p>
          <a:p>
            <a:pPr marL="800100" lvl="1" indent="-342900">
              <a:spcBef>
                <a:spcPts val="300"/>
              </a:spcBef>
              <a:spcAft>
                <a:spcPts val="300"/>
              </a:spcAft>
              <a:buFont typeface="Calibri"/>
              <a:buChar char="-"/>
            </a:pPr>
            <a:endParaRPr lang="en-US" sz="2400" dirty="0">
              <a:latin typeface="Segoe UI"/>
              <a:cs typeface="Segoe UI"/>
            </a:endParaRPr>
          </a:p>
          <a:p>
            <a:pPr marL="800100" lvl="1" indent="-342900">
              <a:spcBef>
                <a:spcPts val="300"/>
              </a:spcBef>
              <a:spcAft>
                <a:spcPts val="300"/>
              </a:spcAft>
              <a:buFont typeface="Calibri" panose="020B0604020202020204" pitchFamily="34" charset="0"/>
              <a:buChar char="-"/>
            </a:pPr>
            <a:endParaRPr lang="en-US" sz="2400" b="1" dirty="0">
              <a:latin typeface="Segoe UI"/>
              <a:cs typeface="Segoe UI"/>
            </a:endParaRPr>
          </a:p>
          <a:p>
            <a:pPr lvl="1">
              <a:spcBef>
                <a:spcPts val="300"/>
              </a:spcBef>
              <a:spcAft>
                <a:spcPts val="300"/>
              </a:spcAft>
            </a:pPr>
            <a:endParaRPr lang="en-US" sz="2400" b="1" dirty="0">
              <a:latin typeface="Segoe UI"/>
              <a:cs typeface="Segoe UI"/>
            </a:endParaRPr>
          </a:p>
          <a:p>
            <a:pPr marL="342900" indent="-342900">
              <a:spcBef>
                <a:spcPts val="600"/>
              </a:spcBef>
              <a:spcAft>
                <a:spcPts val="600"/>
              </a:spcAft>
              <a:buFont typeface="Arial" panose="020B0604020202020204" pitchFamily="34" charset="0"/>
              <a:buChar char="•"/>
            </a:pPr>
            <a:endParaRPr lang="en-US" sz="2400" dirty="0">
              <a:latin typeface="Segoe UI"/>
              <a:cs typeface="Segoe UI"/>
            </a:endParaRPr>
          </a:p>
          <a:p>
            <a:pPr marL="800100" lvl="1" indent="-342900">
              <a:spcBef>
                <a:spcPts val="600"/>
              </a:spcBef>
              <a:spcAft>
                <a:spcPts val="600"/>
              </a:spcAft>
              <a:buFont typeface="Calibri" panose="020B0604020202020204" pitchFamily="34" charset="0"/>
              <a:buChar char="-"/>
            </a:pPr>
            <a:endParaRPr lang="en-US" sz="2400" dirty="0">
              <a:latin typeface="Segoe UI"/>
              <a:cs typeface="Segoe UI"/>
            </a:endParaRPr>
          </a:p>
        </p:txBody>
      </p:sp>
      <p:pic>
        <p:nvPicPr>
          <p:cNvPr id="7" name="Picture 12" descr="Proyecto Jupyter - Wikipedia, la enciclopedia libre">
            <a:extLst>
              <a:ext uri="{FF2B5EF4-FFF2-40B4-BE49-F238E27FC236}">
                <a16:creationId xmlns:a16="http://schemas.microsoft.com/office/drawing/2014/main" id="{9EB1B414-70A5-DFE1-D141-DC584BBF77F9}"/>
              </a:ext>
            </a:extLst>
          </p:cNvPr>
          <p:cNvPicPr>
            <a:picLocks noChangeAspect="1"/>
          </p:cNvPicPr>
          <p:nvPr/>
        </p:nvPicPr>
        <p:blipFill>
          <a:blip r:embed="rId3"/>
          <a:stretch>
            <a:fillRect/>
          </a:stretch>
        </p:blipFill>
        <p:spPr>
          <a:xfrm>
            <a:off x="7943088" y="2769004"/>
            <a:ext cx="2407920" cy="2789682"/>
          </a:xfrm>
          <a:prstGeom prst="rect">
            <a:avLst/>
          </a:prstGeom>
        </p:spPr>
      </p:pic>
      <p:sp>
        <p:nvSpPr>
          <p:cNvPr id="9" name="TextBox 14">
            <a:extLst>
              <a:ext uri="{FF2B5EF4-FFF2-40B4-BE49-F238E27FC236}">
                <a16:creationId xmlns:a16="http://schemas.microsoft.com/office/drawing/2014/main" id="{1CA0D50C-6EE3-AE7B-426B-D8792251AB73}"/>
              </a:ext>
            </a:extLst>
          </p:cNvPr>
          <p:cNvSpPr txBox="1"/>
          <p:nvPr/>
        </p:nvSpPr>
        <p:spPr>
          <a:xfrm>
            <a:off x="10359472" y="3425822"/>
            <a:ext cx="1598112" cy="1200329"/>
          </a:xfrm>
          <a:prstGeom prst="rect">
            <a:avLst/>
          </a:prstGeom>
          <a:noFill/>
        </p:spPr>
        <p:txBody>
          <a:bodyPr wrap="square" lIns="91440" tIns="45720" rIns="91440" bIns="45720" rtlCol="0" anchor="t">
            <a:spAutoFit/>
          </a:bodyPr>
          <a:lstStyle/>
          <a:p>
            <a:pPr algn="ctr"/>
            <a:r>
              <a:rPr lang="en-US" dirty="0">
                <a:latin typeface="Segoe UI Semibold"/>
                <a:cs typeface="Segoe UI Semibold"/>
              </a:rPr>
              <a:t>Let's go to the notebook and see some results!</a:t>
            </a:r>
          </a:p>
        </p:txBody>
      </p:sp>
      <p:sp>
        <p:nvSpPr>
          <p:cNvPr id="11" name="Rectangle 10">
            <a:extLst>
              <a:ext uri="{FF2B5EF4-FFF2-40B4-BE49-F238E27FC236}">
                <a16:creationId xmlns:a16="http://schemas.microsoft.com/office/drawing/2014/main" id="{DDF72A34-14BF-0D25-D14B-5D69A7D36322}"/>
              </a:ext>
            </a:extLst>
          </p:cNvPr>
          <p:cNvSpPr/>
          <p:nvPr/>
        </p:nvSpPr>
        <p:spPr>
          <a:xfrm>
            <a:off x="7771101" y="2703406"/>
            <a:ext cx="4196720" cy="2913484"/>
          </a:xfrm>
          <a:prstGeom prst="rect">
            <a:avLst/>
          </a:prstGeom>
          <a:noFill/>
          <a:ln w="57150">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16D17B9E-A434-4E9D-5CE2-57FE21D14492}"/>
              </a:ext>
            </a:extLst>
          </p:cNvPr>
          <p:cNvPicPr>
            <a:picLocks noChangeAspect="1"/>
          </p:cNvPicPr>
          <p:nvPr/>
        </p:nvPicPr>
        <p:blipFill>
          <a:blip r:embed="rId4"/>
          <a:stretch>
            <a:fillRect/>
          </a:stretch>
        </p:blipFill>
        <p:spPr>
          <a:xfrm>
            <a:off x="8179400" y="1218186"/>
            <a:ext cx="2991006" cy="1136285"/>
          </a:xfrm>
          <a:prstGeom prst="rect">
            <a:avLst/>
          </a:prstGeom>
        </p:spPr>
      </p:pic>
    </p:spTree>
    <p:extLst>
      <p:ext uri="{BB962C8B-B14F-4D97-AF65-F5344CB8AC3E}">
        <p14:creationId xmlns:p14="http://schemas.microsoft.com/office/powerpoint/2010/main" val="420513626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300555-4721-943E-D853-FA06192D82F4}"/>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9193F277-9EC4-655B-E4E4-D8024317B04D}"/>
              </a:ext>
            </a:extLst>
          </p:cNvPr>
          <p:cNvSpPr txBox="1"/>
          <p:nvPr/>
        </p:nvSpPr>
        <p:spPr>
          <a:xfrm>
            <a:off x="1" y="6720560"/>
            <a:ext cx="12191999" cy="168216"/>
          </a:xfrm>
          <a:prstGeom prst="roundRect">
            <a:avLst>
              <a:gd name="adj" fmla="val 0"/>
            </a:avLst>
          </a:prstGeom>
          <a:solidFill>
            <a:schemeClr val="tx2">
              <a:lumMod val="90000"/>
              <a:lumOff val="10000"/>
            </a:schemeClr>
          </a:solidFill>
        </p:spPr>
        <p:txBody>
          <a:bodyPr wrap="square" anchor="ctr">
            <a:noAutofit/>
          </a:bodyPr>
          <a:lstStyle/>
          <a:p>
            <a:pPr algn="r">
              <a:spcBef>
                <a:spcPts val="1500"/>
              </a:spcBef>
              <a:spcAft>
                <a:spcPts val="2250"/>
              </a:spcAft>
            </a:pPr>
            <a:endParaRPr lang="en-US" sz="1600" b="1" i="0" noProof="0" dirty="0">
              <a:solidFill>
                <a:srgbClr val="062F6E"/>
              </a:solidFill>
              <a:effectLst/>
              <a:latin typeface="Raleway" panose="020F0502020204030204" pitchFamily="2" charset="0"/>
            </a:endParaRPr>
          </a:p>
        </p:txBody>
      </p:sp>
      <p:sp>
        <p:nvSpPr>
          <p:cNvPr id="29" name="Rectangle 28">
            <a:extLst>
              <a:ext uri="{FF2B5EF4-FFF2-40B4-BE49-F238E27FC236}">
                <a16:creationId xmlns:a16="http://schemas.microsoft.com/office/drawing/2014/main" id="{D6583F0B-DDDD-4518-7533-E3CF100667D9}"/>
              </a:ext>
            </a:extLst>
          </p:cNvPr>
          <p:cNvSpPr>
            <a:spLocks noChangeAspect="1"/>
          </p:cNvSpPr>
          <p:nvPr/>
        </p:nvSpPr>
        <p:spPr>
          <a:xfrm>
            <a:off x="-1" y="0"/>
            <a:ext cx="796596" cy="830253"/>
          </a:xfrm>
          <a:prstGeom prst="rect">
            <a:avLst/>
          </a:prstGeom>
          <a:solidFill>
            <a:schemeClr val="bg1"/>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3600" dirty="0">
                <a:solidFill>
                  <a:schemeClr val="tx1"/>
                </a:solidFill>
                <a:latin typeface="Segoe UI Black"/>
                <a:ea typeface="Segoe UI Black"/>
              </a:rPr>
              <a:t>3</a:t>
            </a:r>
            <a:endParaRPr lang="en-US" sz="3600" noProof="0" dirty="0">
              <a:solidFill>
                <a:schemeClr val="tx1"/>
              </a:solidFill>
              <a:latin typeface="Segoe UI Black" panose="020B0A02040204020203" pitchFamily="34" charset="0"/>
              <a:ea typeface="Segoe UI Black" panose="020B0A02040204020203" pitchFamily="34" charset="0"/>
            </a:endParaRPr>
          </a:p>
        </p:txBody>
      </p:sp>
      <p:sp>
        <p:nvSpPr>
          <p:cNvPr id="32" name="TextBox 31">
            <a:extLst>
              <a:ext uri="{FF2B5EF4-FFF2-40B4-BE49-F238E27FC236}">
                <a16:creationId xmlns:a16="http://schemas.microsoft.com/office/drawing/2014/main" id="{593BA217-0C3C-CD8A-65B4-84C145E97E01}"/>
              </a:ext>
            </a:extLst>
          </p:cNvPr>
          <p:cNvSpPr txBox="1"/>
          <p:nvPr/>
        </p:nvSpPr>
        <p:spPr>
          <a:xfrm>
            <a:off x="796595" y="0"/>
            <a:ext cx="11395405" cy="830253"/>
          </a:xfrm>
          <a:prstGeom prst="rect">
            <a:avLst/>
          </a:prstGeom>
          <a:noFill/>
          <a:ln w="28575">
            <a:solidFill>
              <a:schemeClr val="tx1"/>
            </a:solidFill>
          </a:ln>
        </p:spPr>
        <p:txBody>
          <a:bodyPr wrap="square" lIns="91440" tIns="45720" rIns="91440" bIns="45720" rtlCol="0" anchor="ctr">
            <a:normAutofit/>
          </a:bodyPr>
          <a:lstStyle/>
          <a:p>
            <a:r>
              <a:rPr lang="en-US" sz="4000" dirty="0">
                <a:latin typeface="Segoe UI Semibold"/>
                <a:cs typeface="Segoe UI Semibold"/>
              </a:rPr>
              <a:t>  Dynamic Analysis: Synchronization</a:t>
            </a:r>
          </a:p>
        </p:txBody>
      </p:sp>
      <p:pic>
        <p:nvPicPr>
          <p:cNvPr id="5" name="Picture 4">
            <a:extLst>
              <a:ext uri="{FF2B5EF4-FFF2-40B4-BE49-F238E27FC236}">
                <a16:creationId xmlns:a16="http://schemas.microsoft.com/office/drawing/2014/main" id="{95B56347-C370-F71C-99E7-C70506F70A09}"/>
              </a:ext>
            </a:extLst>
          </p:cNvPr>
          <p:cNvPicPr>
            <a:picLocks noChangeAspect="1"/>
          </p:cNvPicPr>
          <p:nvPr/>
        </p:nvPicPr>
        <p:blipFill>
          <a:blip r:embed="rId3"/>
          <a:srcRect r="46519" b="4708"/>
          <a:stretch>
            <a:fillRect/>
          </a:stretch>
        </p:blipFill>
        <p:spPr>
          <a:xfrm>
            <a:off x="270605" y="1175288"/>
            <a:ext cx="3391083" cy="5191940"/>
          </a:xfrm>
          <a:prstGeom prst="rect">
            <a:avLst/>
          </a:prstGeom>
        </p:spPr>
      </p:pic>
      <p:pic>
        <p:nvPicPr>
          <p:cNvPr id="6" name="Picture 5">
            <a:extLst>
              <a:ext uri="{FF2B5EF4-FFF2-40B4-BE49-F238E27FC236}">
                <a16:creationId xmlns:a16="http://schemas.microsoft.com/office/drawing/2014/main" id="{DB687998-28E4-6697-D870-B2A8D4CFB629}"/>
              </a:ext>
            </a:extLst>
          </p:cNvPr>
          <p:cNvPicPr>
            <a:picLocks noChangeAspect="1"/>
          </p:cNvPicPr>
          <p:nvPr/>
        </p:nvPicPr>
        <p:blipFill>
          <a:blip r:embed="rId4"/>
          <a:srcRect r="47334" b="3955"/>
          <a:stretch>
            <a:fillRect/>
          </a:stretch>
        </p:blipFill>
        <p:spPr>
          <a:xfrm>
            <a:off x="4196841" y="1175288"/>
            <a:ext cx="3403475" cy="5411492"/>
          </a:xfrm>
          <a:prstGeom prst="rect">
            <a:avLst/>
          </a:prstGeom>
        </p:spPr>
      </p:pic>
      <p:pic>
        <p:nvPicPr>
          <p:cNvPr id="8" name="Picture 7">
            <a:extLst>
              <a:ext uri="{FF2B5EF4-FFF2-40B4-BE49-F238E27FC236}">
                <a16:creationId xmlns:a16="http://schemas.microsoft.com/office/drawing/2014/main" id="{1C398F89-2317-3E89-52BB-3A4D4B9BB5EA}"/>
              </a:ext>
            </a:extLst>
          </p:cNvPr>
          <p:cNvPicPr>
            <a:picLocks noChangeAspect="1"/>
          </p:cNvPicPr>
          <p:nvPr/>
        </p:nvPicPr>
        <p:blipFill>
          <a:blip r:embed="rId5"/>
          <a:srcRect r="47334" b="5273"/>
          <a:stretch>
            <a:fillRect/>
          </a:stretch>
        </p:blipFill>
        <p:spPr>
          <a:xfrm>
            <a:off x="8123078" y="1175288"/>
            <a:ext cx="3597204" cy="5540650"/>
          </a:xfrm>
          <a:prstGeom prst="rect">
            <a:avLst/>
          </a:prstGeom>
        </p:spPr>
      </p:pic>
    </p:spTree>
    <p:extLst>
      <p:ext uri="{BB962C8B-B14F-4D97-AF65-F5344CB8AC3E}">
        <p14:creationId xmlns:p14="http://schemas.microsoft.com/office/powerpoint/2010/main" val="386647549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1FAEB7-7386-8B9F-64F3-24F38AC7EEE0}"/>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D1098E45-FB78-6F08-20FA-24DD8ED867E6}"/>
              </a:ext>
            </a:extLst>
          </p:cNvPr>
          <p:cNvSpPr txBox="1"/>
          <p:nvPr/>
        </p:nvSpPr>
        <p:spPr>
          <a:xfrm>
            <a:off x="1" y="6720560"/>
            <a:ext cx="12191999" cy="168216"/>
          </a:xfrm>
          <a:prstGeom prst="roundRect">
            <a:avLst>
              <a:gd name="adj" fmla="val 0"/>
            </a:avLst>
          </a:prstGeom>
          <a:solidFill>
            <a:schemeClr val="tx2">
              <a:lumMod val="90000"/>
              <a:lumOff val="10000"/>
            </a:schemeClr>
          </a:solidFill>
        </p:spPr>
        <p:txBody>
          <a:bodyPr wrap="square" anchor="ctr">
            <a:noAutofit/>
          </a:bodyPr>
          <a:lstStyle/>
          <a:p>
            <a:pPr algn="r">
              <a:spcBef>
                <a:spcPts val="1500"/>
              </a:spcBef>
              <a:spcAft>
                <a:spcPts val="2250"/>
              </a:spcAft>
            </a:pPr>
            <a:endParaRPr lang="en-US" sz="1600" b="1" i="0" noProof="0" dirty="0">
              <a:solidFill>
                <a:srgbClr val="062F6E"/>
              </a:solidFill>
              <a:effectLst/>
              <a:latin typeface="Raleway" panose="020F0502020204030204" pitchFamily="2" charset="0"/>
            </a:endParaRPr>
          </a:p>
        </p:txBody>
      </p:sp>
      <p:sp>
        <p:nvSpPr>
          <p:cNvPr id="29" name="Rectangle 28">
            <a:extLst>
              <a:ext uri="{FF2B5EF4-FFF2-40B4-BE49-F238E27FC236}">
                <a16:creationId xmlns:a16="http://schemas.microsoft.com/office/drawing/2014/main" id="{C8F58155-2A25-9C55-F20D-CC4E613F41A4}"/>
              </a:ext>
            </a:extLst>
          </p:cNvPr>
          <p:cNvSpPr>
            <a:spLocks noChangeAspect="1"/>
          </p:cNvSpPr>
          <p:nvPr/>
        </p:nvSpPr>
        <p:spPr>
          <a:xfrm>
            <a:off x="-1" y="0"/>
            <a:ext cx="796596" cy="830253"/>
          </a:xfrm>
          <a:prstGeom prst="rect">
            <a:avLst/>
          </a:prstGeom>
          <a:solidFill>
            <a:schemeClr val="bg1"/>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3600" dirty="0">
                <a:solidFill>
                  <a:schemeClr val="tx1"/>
                </a:solidFill>
                <a:latin typeface="Segoe UI Black" panose="020B0A02040204020203" pitchFamily="34" charset="0"/>
                <a:ea typeface="Segoe UI Black" panose="020B0A02040204020203" pitchFamily="34" charset="0"/>
              </a:rPr>
              <a:t>4</a:t>
            </a:r>
            <a:endParaRPr lang="en-US" sz="3600" noProof="0" dirty="0">
              <a:solidFill>
                <a:schemeClr val="tx1"/>
              </a:solidFill>
              <a:latin typeface="Segoe UI Black" panose="020B0A02040204020203" pitchFamily="34" charset="0"/>
              <a:ea typeface="Segoe UI Black" panose="020B0A02040204020203" pitchFamily="34" charset="0"/>
            </a:endParaRPr>
          </a:p>
        </p:txBody>
      </p:sp>
      <p:sp>
        <p:nvSpPr>
          <p:cNvPr id="32" name="TextBox 31">
            <a:extLst>
              <a:ext uri="{FF2B5EF4-FFF2-40B4-BE49-F238E27FC236}">
                <a16:creationId xmlns:a16="http://schemas.microsoft.com/office/drawing/2014/main" id="{F9732A84-1CB2-0342-6858-BF09AC4C9631}"/>
              </a:ext>
            </a:extLst>
          </p:cNvPr>
          <p:cNvSpPr txBox="1"/>
          <p:nvPr/>
        </p:nvSpPr>
        <p:spPr>
          <a:xfrm>
            <a:off x="796595" y="0"/>
            <a:ext cx="11395405" cy="830253"/>
          </a:xfrm>
          <a:prstGeom prst="rect">
            <a:avLst/>
          </a:prstGeom>
          <a:noFill/>
          <a:ln w="28575">
            <a:solidFill>
              <a:schemeClr val="tx1"/>
            </a:solidFill>
          </a:ln>
        </p:spPr>
        <p:txBody>
          <a:bodyPr wrap="square" lIns="91440" tIns="45720" rIns="91440" bIns="45720" rtlCol="0" anchor="ctr">
            <a:normAutofit/>
          </a:bodyPr>
          <a:lstStyle/>
          <a:p>
            <a:r>
              <a:rPr lang="en-US" sz="4000" dirty="0">
                <a:latin typeface="Segoe UI Semibold"/>
                <a:cs typeface="Segoe UI Semibold"/>
              </a:rPr>
              <a:t>  A network of networks</a:t>
            </a:r>
          </a:p>
        </p:txBody>
      </p:sp>
      <p:sp>
        <p:nvSpPr>
          <p:cNvPr id="3" name="TextBox 5">
            <a:extLst>
              <a:ext uri="{FF2B5EF4-FFF2-40B4-BE49-F238E27FC236}">
                <a16:creationId xmlns:a16="http://schemas.microsoft.com/office/drawing/2014/main" id="{91BB23D4-FE05-8744-CAA0-02947DDBFA38}"/>
              </a:ext>
            </a:extLst>
          </p:cNvPr>
          <p:cNvSpPr txBox="1"/>
          <p:nvPr/>
        </p:nvSpPr>
        <p:spPr>
          <a:xfrm>
            <a:off x="399980" y="1223233"/>
            <a:ext cx="10894131" cy="5555367"/>
          </a:xfrm>
          <a:prstGeom prst="rect">
            <a:avLst/>
          </a:prstGeom>
          <a:noFill/>
        </p:spPr>
        <p:txBody>
          <a:bodyPr wrap="square" lIns="91440" tIns="45720" rIns="91440" bIns="45720" rtlCol="0" anchor="t">
            <a:spAutoFit/>
          </a:bodyPr>
          <a:lstStyle/>
          <a:p>
            <a:r>
              <a:rPr lang="en-US" sz="2400" b="1" dirty="0">
                <a:latin typeface="Segoe UI"/>
                <a:cs typeface="Segoe UI"/>
              </a:rPr>
              <a:t>Multilayer network</a:t>
            </a:r>
            <a:endParaRPr lang="en-US" b="1" dirty="0"/>
          </a:p>
          <a:p>
            <a:pPr marL="800100" lvl="1" indent="-342900">
              <a:spcBef>
                <a:spcPts val="300"/>
              </a:spcBef>
              <a:spcAft>
                <a:spcPts val="300"/>
              </a:spcAft>
              <a:buFont typeface="Calibri"/>
              <a:buChar char="-"/>
            </a:pPr>
            <a:r>
              <a:rPr lang="en-US" sz="2400" dirty="0">
                <a:latin typeface="Segoe UI"/>
                <a:cs typeface="Segoe UI"/>
              </a:rPr>
              <a:t>The airlines network naturally follows a multilayer structure.</a:t>
            </a:r>
          </a:p>
          <a:p>
            <a:pPr marL="800100" lvl="1" indent="-342900">
              <a:spcBef>
                <a:spcPts val="300"/>
              </a:spcBef>
              <a:spcAft>
                <a:spcPts val="300"/>
              </a:spcAft>
              <a:buFont typeface="Calibri"/>
              <a:buChar char="-"/>
            </a:pPr>
            <a:r>
              <a:rPr lang="en-US" sz="2400" dirty="0">
                <a:latin typeface="Segoe UI"/>
                <a:cs typeface="Segoe UI"/>
              </a:rPr>
              <a:t>Each layer is an airlines network.</a:t>
            </a:r>
          </a:p>
          <a:p>
            <a:pPr marL="800100" lvl="1" indent="-342900">
              <a:spcBef>
                <a:spcPts val="300"/>
              </a:spcBef>
              <a:spcAft>
                <a:spcPts val="300"/>
              </a:spcAft>
              <a:buFont typeface="Calibri"/>
              <a:buChar char="-"/>
            </a:pPr>
            <a:r>
              <a:rPr lang="en-US" sz="2400" dirty="0">
                <a:latin typeface="Segoe UI"/>
                <a:cs typeface="Segoe UI"/>
              </a:rPr>
              <a:t>The layers can be connected by connecting the nodes corresponding to the same cities.</a:t>
            </a:r>
          </a:p>
          <a:p>
            <a:pPr marL="800100" lvl="1" indent="-342900">
              <a:spcBef>
                <a:spcPts val="300"/>
              </a:spcBef>
              <a:spcAft>
                <a:spcPts val="300"/>
              </a:spcAft>
              <a:buFont typeface="Calibri"/>
              <a:buChar char="-"/>
            </a:pPr>
            <a:r>
              <a:rPr lang="en-US" sz="2400" dirty="0">
                <a:latin typeface="Segoe UI"/>
                <a:cs typeface="Segoe UI"/>
              </a:rPr>
              <a:t>This visualization can be useful to:</a:t>
            </a:r>
          </a:p>
          <a:p>
            <a:pPr marL="1257300" lvl="2" indent="-342900">
              <a:spcBef>
                <a:spcPts val="300"/>
              </a:spcBef>
              <a:spcAft>
                <a:spcPts val="300"/>
              </a:spcAft>
              <a:buFont typeface="Calibri"/>
              <a:buChar char="-"/>
            </a:pPr>
            <a:r>
              <a:rPr lang="en-US" sz="2000" dirty="0">
                <a:latin typeface="Segoe UI"/>
                <a:cs typeface="Segoe UI"/>
              </a:rPr>
              <a:t>See which cities are operated by both companies.</a:t>
            </a:r>
          </a:p>
          <a:p>
            <a:pPr marL="1257300" lvl="2" indent="-342900">
              <a:spcBef>
                <a:spcPts val="300"/>
              </a:spcBef>
              <a:spcAft>
                <a:spcPts val="300"/>
              </a:spcAft>
              <a:buFont typeface="Calibri"/>
              <a:buChar char="-"/>
            </a:pPr>
            <a:r>
              <a:rPr lang="en-US" sz="2000" dirty="0">
                <a:latin typeface="Segoe UI"/>
                <a:cs typeface="Segoe UI"/>
              </a:rPr>
              <a:t>See which paths can you take to travel from a city operated only by airline A to one operated only by airline B (if you want to avoid the hubs).</a:t>
            </a:r>
          </a:p>
          <a:p>
            <a:pPr marL="800100" lvl="1" indent="-342900">
              <a:spcBef>
                <a:spcPts val="300"/>
              </a:spcBef>
              <a:spcAft>
                <a:spcPts val="300"/>
              </a:spcAft>
              <a:buFont typeface="Calibri" panose="020B0604020202020204" pitchFamily="34" charset="0"/>
              <a:buChar char="-"/>
            </a:pPr>
            <a:endParaRPr lang="en-US" sz="2400" b="1" dirty="0">
              <a:latin typeface="Segoe UI"/>
              <a:cs typeface="Segoe UI"/>
            </a:endParaRPr>
          </a:p>
          <a:p>
            <a:pPr lvl="1">
              <a:spcBef>
                <a:spcPts val="300"/>
              </a:spcBef>
              <a:spcAft>
                <a:spcPts val="300"/>
              </a:spcAft>
            </a:pPr>
            <a:endParaRPr lang="en-US" sz="2400" b="1" dirty="0">
              <a:latin typeface="Segoe UI"/>
              <a:cs typeface="Segoe UI"/>
            </a:endParaRPr>
          </a:p>
          <a:p>
            <a:pPr marL="342900" indent="-342900">
              <a:spcBef>
                <a:spcPts val="600"/>
              </a:spcBef>
              <a:spcAft>
                <a:spcPts val="600"/>
              </a:spcAft>
              <a:buFont typeface="Arial" panose="020B0604020202020204" pitchFamily="34" charset="0"/>
              <a:buChar char="•"/>
            </a:pPr>
            <a:endParaRPr lang="en-US" sz="2400" dirty="0">
              <a:latin typeface="Segoe UI"/>
              <a:cs typeface="Segoe UI"/>
            </a:endParaRPr>
          </a:p>
          <a:p>
            <a:pPr marL="800100" lvl="1" indent="-342900">
              <a:spcBef>
                <a:spcPts val="600"/>
              </a:spcBef>
              <a:spcAft>
                <a:spcPts val="600"/>
              </a:spcAft>
              <a:buFont typeface="Calibri" panose="020B0604020202020204" pitchFamily="34" charset="0"/>
              <a:buChar char="-"/>
            </a:pPr>
            <a:endParaRPr lang="en-US" sz="2400" dirty="0">
              <a:latin typeface="Segoe UI"/>
              <a:cs typeface="Segoe UI"/>
            </a:endParaRPr>
          </a:p>
        </p:txBody>
      </p:sp>
    </p:spTree>
    <p:extLst>
      <p:ext uri="{BB962C8B-B14F-4D97-AF65-F5344CB8AC3E}">
        <p14:creationId xmlns:p14="http://schemas.microsoft.com/office/powerpoint/2010/main" val="365730103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C6BFF2-62E0-C2B7-48C3-1259CD1C3B51}"/>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6965C231-5D31-7D35-68F9-DE5E20D70313}"/>
              </a:ext>
            </a:extLst>
          </p:cNvPr>
          <p:cNvSpPr txBox="1"/>
          <p:nvPr/>
        </p:nvSpPr>
        <p:spPr>
          <a:xfrm>
            <a:off x="1" y="6720560"/>
            <a:ext cx="12191999" cy="168216"/>
          </a:xfrm>
          <a:prstGeom prst="roundRect">
            <a:avLst>
              <a:gd name="adj" fmla="val 0"/>
            </a:avLst>
          </a:prstGeom>
          <a:solidFill>
            <a:schemeClr val="tx2">
              <a:lumMod val="90000"/>
              <a:lumOff val="10000"/>
            </a:schemeClr>
          </a:solidFill>
        </p:spPr>
        <p:txBody>
          <a:bodyPr wrap="square" anchor="ctr">
            <a:noAutofit/>
          </a:bodyPr>
          <a:lstStyle/>
          <a:p>
            <a:pPr algn="r">
              <a:spcBef>
                <a:spcPts val="1500"/>
              </a:spcBef>
              <a:spcAft>
                <a:spcPts val="2250"/>
              </a:spcAft>
            </a:pPr>
            <a:endParaRPr lang="en-US" sz="1600" b="1" i="0" noProof="0" dirty="0">
              <a:solidFill>
                <a:srgbClr val="062F6E"/>
              </a:solidFill>
              <a:effectLst/>
              <a:latin typeface="Raleway" panose="020F0502020204030204" pitchFamily="2" charset="0"/>
            </a:endParaRPr>
          </a:p>
        </p:txBody>
      </p:sp>
      <p:sp>
        <p:nvSpPr>
          <p:cNvPr id="29" name="Rectangle 28">
            <a:extLst>
              <a:ext uri="{FF2B5EF4-FFF2-40B4-BE49-F238E27FC236}">
                <a16:creationId xmlns:a16="http://schemas.microsoft.com/office/drawing/2014/main" id="{82A3CF28-5346-0ED1-EAD0-EB340846E0AD}"/>
              </a:ext>
            </a:extLst>
          </p:cNvPr>
          <p:cNvSpPr>
            <a:spLocks noChangeAspect="1"/>
          </p:cNvSpPr>
          <p:nvPr/>
        </p:nvSpPr>
        <p:spPr>
          <a:xfrm>
            <a:off x="-1" y="0"/>
            <a:ext cx="796596" cy="830253"/>
          </a:xfrm>
          <a:prstGeom prst="rect">
            <a:avLst/>
          </a:prstGeom>
          <a:solidFill>
            <a:schemeClr val="bg1"/>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3600" dirty="0">
                <a:solidFill>
                  <a:schemeClr val="tx1"/>
                </a:solidFill>
                <a:latin typeface="Segoe UI Black" panose="020B0A02040204020203" pitchFamily="34" charset="0"/>
                <a:ea typeface="Segoe UI Black" panose="020B0A02040204020203" pitchFamily="34" charset="0"/>
              </a:rPr>
              <a:t>4</a:t>
            </a:r>
            <a:endParaRPr lang="en-US" sz="3600" noProof="0" dirty="0">
              <a:solidFill>
                <a:schemeClr val="tx1"/>
              </a:solidFill>
              <a:latin typeface="Segoe UI Black" panose="020B0A02040204020203" pitchFamily="34" charset="0"/>
              <a:ea typeface="Segoe UI Black" panose="020B0A02040204020203" pitchFamily="34" charset="0"/>
            </a:endParaRPr>
          </a:p>
        </p:txBody>
      </p:sp>
      <p:sp>
        <p:nvSpPr>
          <p:cNvPr id="32" name="TextBox 31">
            <a:extLst>
              <a:ext uri="{FF2B5EF4-FFF2-40B4-BE49-F238E27FC236}">
                <a16:creationId xmlns:a16="http://schemas.microsoft.com/office/drawing/2014/main" id="{11C97FC7-18DC-AEAA-08EB-1B951262F4C7}"/>
              </a:ext>
            </a:extLst>
          </p:cNvPr>
          <p:cNvSpPr txBox="1"/>
          <p:nvPr/>
        </p:nvSpPr>
        <p:spPr>
          <a:xfrm>
            <a:off x="796595" y="0"/>
            <a:ext cx="11395405" cy="830253"/>
          </a:xfrm>
          <a:prstGeom prst="rect">
            <a:avLst/>
          </a:prstGeom>
          <a:noFill/>
          <a:ln w="28575">
            <a:solidFill>
              <a:schemeClr val="tx1"/>
            </a:solidFill>
          </a:ln>
        </p:spPr>
        <p:txBody>
          <a:bodyPr wrap="square" lIns="91440" tIns="45720" rIns="91440" bIns="45720" rtlCol="0" anchor="ctr">
            <a:normAutofit/>
          </a:bodyPr>
          <a:lstStyle/>
          <a:p>
            <a:r>
              <a:rPr lang="en-US" sz="4000" dirty="0">
                <a:latin typeface="Segoe UI Semibold"/>
                <a:cs typeface="Segoe UI Semibold"/>
              </a:rPr>
              <a:t>  A network of networks</a:t>
            </a:r>
          </a:p>
        </p:txBody>
      </p:sp>
      <p:pic>
        <p:nvPicPr>
          <p:cNvPr id="2" name="Picture 1">
            <a:extLst>
              <a:ext uri="{FF2B5EF4-FFF2-40B4-BE49-F238E27FC236}">
                <a16:creationId xmlns:a16="http://schemas.microsoft.com/office/drawing/2014/main" id="{CA049C25-3798-E977-51CE-74C9C124C38F}"/>
              </a:ext>
            </a:extLst>
          </p:cNvPr>
          <p:cNvPicPr>
            <a:picLocks noChangeAspect="1"/>
          </p:cNvPicPr>
          <p:nvPr/>
        </p:nvPicPr>
        <p:blipFill>
          <a:blip r:embed="rId3"/>
          <a:stretch>
            <a:fillRect/>
          </a:stretch>
        </p:blipFill>
        <p:spPr>
          <a:xfrm>
            <a:off x="6294223" y="1033840"/>
            <a:ext cx="5721458" cy="5546120"/>
          </a:xfrm>
          <a:prstGeom prst="rect">
            <a:avLst/>
          </a:prstGeom>
        </p:spPr>
      </p:pic>
      <p:sp>
        <p:nvSpPr>
          <p:cNvPr id="6" name="TextBox 5">
            <a:extLst>
              <a:ext uri="{FF2B5EF4-FFF2-40B4-BE49-F238E27FC236}">
                <a16:creationId xmlns:a16="http://schemas.microsoft.com/office/drawing/2014/main" id="{451B0A35-62D0-01F7-4151-DC3BEBA4E5F6}"/>
              </a:ext>
            </a:extLst>
          </p:cNvPr>
          <p:cNvSpPr txBox="1"/>
          <p:nvPr/>
        </p:nvSpPr>
        <p:spPr>
          <a:xfrm>
            <a:off x="399980" y="1223233"/>
            <a:ext cx="5895928" cy="3954929"/>
          </a:xfrm>
          <a:prstGeom prst="rect">
            <a:avLst/>
          </a:prstGeom>
          <a:noFill/>
        </p:spPr>
        <p:txBody>
          <a:bodyPr wrap="square" lIns="91440" tIns="45720" rIns="91440" bIns="45720" rtlCol="0" anchor="t">
            <a:spAutoFit/>
          </a:bodyPr>
          <a:lstStyle/>
          <a:p>
            <a:r>
              <a:rPr lang="en-US" sz="2400" b="1" dirty="0">
                <a:latin typeface="Segoe UI"/>
                <a:cs typeface="Segoe UI"/>
              </a:rPr>
              <a:t>Multilayer network</a:t>
            </a:r>
            <a:endParaRPr lang="en-US" b="1" dirty="0"/>
          </a:p>
          <a:p>
            <a:pPr marL="800100" lvl="1" indent="-342900">
              <a:spcBef>
                <a:spcPts val="300"/>
              </a:spcBef>
              <a:spcAft>
                <a:spcPts val="300"/>
              </a:spcAft>
              <a:buFont typeface="Calibri"/>
              <a:buChar char="-"/>
            </a:pPr>
            <a:r>
              <a:rPr lang="en-US" sz="2400" dirty="0">
                <a:latin typeface="Segoe UI"/>
                <a:cs typeface="Segoe UI"/>
              </a:rPr>
              <a:t>The visualization is visually appealing.</a:t>
            </a:r>
            <a:endParaRPr lang="en-US" dirty="0">
              <a:latin typeface="Aptos" panose="02110004020202020204"/>
              <a:cs typeface="Segoe UI"/>
            </a:endParaRPr>
          </a:p>
          <a:p>
            <a:pPr marL="800100" lvl="1" indent="-342900">
              <a:spcBef>
                <a:spcPts val="300"/>
              </a:spcBef>
              <a:spcAft>
                <a:spcPts val="300"/>
              </a:spcAft>
              <a:buFont typeface="Calibri"/>
              <a:buChar char="-"/>
            </a:pPr>
            <a:r>
              <a:rPr lang="en-US" sz="2400" dirty="0">
                <a:latin typeface="Segoe UI"/>
                <a:cs typeface="Segoe UI"/>
              </a:rPr>
              <a:t>With so many nodes, it is difficult to interpret.</a:t>
            </a:r>
          </a:p>
          <a:p>
            <a:pPr marL="800100" lvl="1" indent="-342900">
              <a:spcBef>
                <a:spcPts val="300"/>
              </a:spcBef>
              <a:spcAft>
                <a:spcPts val="300"/>
              </a:spcAft>
              <a:buFont typeface="Calibri" panose="020B0604020202020204" pitchFamily="34" charset="0"/>
              <a:buChar char="-"/>
            </a:pPr>
            <a:endParaRPr lang="en-US" sz="2400" b="1" dirty="0">
              <a:latin typeface="Segoe UI"/>
              <a:cs typeface="Segoe UI"/>
            </a:endParaRPr>
          </a:p>
          <a:p>
            <a:pPr lvl="1">
              <a:spcBef>
                <a:spcPts val="300"/>
              </a:spcBef>
              <a:spcAft>
                <a:spcPts val="300"/>
              </a:spcAft>
            </a:pPr>
            <a:endParaRPr lang="en-US" sz="2400" b="1" dirty="0">
              <a:latin typeface="Segoe UI"/>
              <a:cs typeface="Segoe UI"/>
            </a:endParaRPr>
          </a:p>
          <a:p>
            <a:pPr marL="342900" indent="-342900">
              <a:spcBef>
                <a:spcPts val="600"/>
              </a:spcBef>
              <a:spcAft>
                <a:spcPts val="600"/>
              </a:spcAft>
              <a:buFont typeface="Arial" panose="020B0604020202020204" pitchFamily="34" charset="0"/>
              <a:buChar char="•"/>
            </a:pPr>
            <a:endParaRPr lang="en-US" sz="2400" dirty="0">
              <a:latin typeface="Segoe UI"/>
              <a:cs typeface="Segoe UI"/>
            </a:endParaRPr>
          </a:p>
          <a:p>
            <a:pPr marL="800100" lvl="1" indent="-342900">
              <a:spcBef>
                <a:spcPts val="600"/>
              </a:spcBef>
              <a:spcAft>
                <a:spcPts val="600"/>
              </a:spcAft>
              <a:buFont typeface="Calibri" panose="020B0604020202020204" pitchFamily="34" charset="0"/>
              <a:buChar char="-"/>
            </a:pPr>
            <a:endParaRPr lang="en-US" sz="2400" dirty="0">
              <a:latin typeface="Segoe UI"/>
              <a:cs typeface="Segoe UI"/>
            </a:endParaRPr>
          </a:p>
        </p:txBody>
      </p:sp>
    </p:spTree>
    <p:extLst>
      <p:ext uri="{BB962C8B-B14F-4D97-AF65-F5344CB8AC3E}">
        <p14:creationId xmlns:p14="http://schemas.microsoft.com/office/powerpoint/2010/main" val="108685146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A44B7A-5E35-0C6A-2920-B16ECE87F739}"/>
            </a:ext>
          </a:extLst>
        </p:cNvPr>
        <p:cNvGrpSpPr/>
        <p:nvPr/>
      </p:nvGrpSpPr>
      <p:grpSpPr>
        <a:xfrm>
          <a:off x="0" y="0"/>
          <a:ext cx="0" cy="0"/>
          <a:chOff x="0" y="0"/>
          <a:chExt cx="0" cy="0"/>
        </a:xfrm>
      </p:grpSpPr>
      <p:pic>
        <p:nvPicPr>
          <p:cNvPr id="5" name="Picture 4" descr="Black dots connected through lings to build a network">
            <a:extLst>
              <a:ext uri="{FF2B5EF4-FFF2-40B4-BE49-F238E27FC236}">
                <a16:creationId xmlns:a16="http://schemas.microsoft.com/office/drawing/2014/main" id="{6EE5839F-286B-E110-1B06-A8CBE989ACE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flipH="1">
            <a:off x="15273" y="1367"/>
            <a:ext cx="12192000" cy="6856633"/>
          </a:xfrm>
          <a:prstGeom prst="rect">
            <a:avLst/>
          </a:prstGeom>
        </p:spPr>
      </p:pic>
      <p:sp>
        <p:nvSpPr>
          <p:cNvPr id="6" name="Rectangle: Rounded Corners 5">
            <a:extLst>
              <a:ext uri="{FF2B5EF4-FFF2-40B4-BE49-F238E27FC236}">
                <a16:creationId xmlns:a16="http://schemas.microsoft.com/office/drawing/2014/main" id="{6FCB7EB1-1FFC-EF53-DC9B-19C703B5D5DC}"/>
              </a:ext>
            </a:extLst>
          </p:cNvPr>
          <p:cNvSpPr/>
          <p:nvPr/>
        </p:nvSpPr>
        <p:spPr>
          <a:xfrm>
            <a:off x="247647" y="253999"/>
            <a:ext cx="6007100" cy="6350000"/>
          </a:xfrm>
          <a:prstGeom prst="roundRect">
            <a:avLst>
              <a:gd name="adj" fmla="val 1974"/>
            </a:avLst>
          </a:prstGeom>
          <a:solidFill>
            <a:schemeClr val="bg1">
              <a:alpha val="95000"/>
            </a:schemeClr>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TextBox 6">
            <a:extLst>
              <a:ext uri="{FF2B5EF4-FFF2-40B4-BE49-F238E27FC236}">
                <a16:creationId xmlns:a16="http://schemas.microsoft.com/office/drawing/2014/main" id="{46D4ED8F-DD88-5883-9AFD-AD708DCD7199}"/>
              </a:ext>
            </a:extLst>
          </p:cNvPr>
          <p:cNvSpPr txBox="1"/>
          <p:nvPr/>
        </p:nvSpPr>
        <p:spPr>
          <a:xfrm>
            <a:off x="396872" y="384175"/>
            <a:ext cx="5708650" cy="369332"/>
          </a:xfrm>
          <a:prstGeom prst="rect">
            <a:avLst/>
          </a:prstGeom>
          <a:noFill/>
        </p:spPr>
        <p:txBody>
          <a:bodyPr wrap="square" lIns="91440" tIns="45720" rIns="91440" bIns="45720" rtlCol="0" anchor="t">
            <a:spAutoFit/>
          </a:bodyPr>
          <a:lstStyle/>
          <a:p>
            <a:pPr algn="ctr"/>
            <a:r>
              <a:rPr lang="en-US" dirty="0">
                <a:latin typeface="Segoe UI Variable Display Semil"/>
              </a:rPr>
              <a:t>Complex Networks </a:t>
            </a:r>
            <a:r>
              <a:rPr lang="en-US" noProof="0" dirty="0">
                <a:latin typeface="Segoe UI Variable Display Semil"/>
              </a:rPr>
              <a:t>2025</a:t>
            </a:r>
            <a:endParaRPr lang="en-US" sz="1000" noProof="0" dirty="0"/>
          </a:p>
        </p:txBody>
      </p:sp>
      <p:sp>
        <p:nvSpPr>
          <p:cNvPr id="8" name="TextBox 7">
            <a:extLst>
              <a:ext uri="{FF2B5EF4-FFF2-40B4-BE49-F238E27FC236}">
                <a16:creationId xmlns:a16="http://schemas.microsoft.com/office/drawing/2014/main" id="{2108586E-B65D-5E5D-ED7B-E2EA04962EF0}"/>
              </a:ext>
            </a:extLst>
          </p:cNvPr>
          <p:cNvSpPr txBox="1"/>
          <p:nvPr/>
        </p:nvSpPr>
        <p:spPr>
          <a:xfrm>
            <a:off x="635281" y="853797"/>
            <a:ext cx="5305425" cy="738664"/>
          </a:xfrm>
          <a:prstGeom prst="rect">
            <a:avLst/>
          </a:prstGeom>
          <a:noFill/>
        </p:spPr>
        <p:txBody>
          <a:bodyPr wrap="square" lIns="91440" tIns="45720" rIns="91440" bIns="45720" rtlCol="0" anchor="t">
            <a:spAutoFit/>
          </a:bodyPr>
          <a:lstStyle/>
          <a:p>
            <a:pPr algn="ctr"/>
            <a:r>
              <a:rPr lang="en-US" b="1" noProof="0" dirty="0">
                <a:latin typeface="Segoe UI Variable Display Semil"/>
              </a:rPr>
              <a:t>Task 1</a:t>
            </a:r>
          </a:p>
          <a:p>
            <a:pPr algn="ctr"/>
            <a:r>
              <a:rPr lang="en-US" sz="2400" b="1" dirty="0">
                <a:latin typeface="Segoe UI Variable Display Semil"/>
              </a:rPr>
              <a:t>Microscale and Macroscale Analysis</a:t>
            </a:r>
            <a:endParaRPr lang="en-US" sz="2400"/>
          </a:p>
        </p:txBody>
      </p:sp>
      <p:sp>
        <p:nvSpPr>
          <p:cNvPr id="9" name="TextBox 8">
            <a:extLst>
              <a:ext uri="{FF2B5EF4-FFF2-40B4-BE49-F238E27FC236}">
                <a16:creationId xmlns:a16="http://schemas.microsoft.com/office/drawing/2014/main" id="{30C01A4D-81E0-5BC1-A7B1-A6E6422EE428}"/>
              </a:ext>
            </a:extLst>
          </p:cNvPr>
          <p:cNvSpPr txBox="1"/>
          <p:nvPr/>
        </p:nvSpPr>
        <p:spPr>
          <a:xfrm>
            <a:off x="433669" y="5202497"/>
            <a:ext cx="5708650" cy="923330"/>
          </a:xfrm>
          <a:prstGeom prst="rect">
            <a:avLst/>
          </a:prstGeom>
          <a:noFill/>
        </p:spPr>
        <p:txBody>
          <a:bodyPr wrap="square" rtlCol="0">
            <a:spAutoFit/>
          </a:bodyPr>
          <a:lstStyle/>
          <a:p>
            <a:pPr algn="ctr"/>
            <a:r>
              <a:rPr lang="en-US" sz="1400" noProof="0" dirty="0">
                <a:latin typeface="Segoe UI Variable Display Semil" pitchFamily="2" charset="0"/>
              </a:rPr>
              <a:t>Authors:</a:t>
            </a:r>
          </a:p>
          <a:p>
            <a:pPr algn="ctr"/>
            <a:r>
              <a:rPr lang="en-US" sz="2000" noProof="0" dirty="0">
                <a:latin typeface="Segoe UI Variable Display Semil" pitchFamily="2" charset="0"/>
              </a:rPr>
              <a:t>Marc Ballestero Ribó</a:t>
            </a:r>
          </a:p>
          <a:p>
            <a:pPr algn="ctr"/>
            <a:r>
              <a:rPr lang="en-US" sz="2000" noProof="0" dirty="0">
                <a:latin typeface="Segoe UI Variable Display Semil" pitchFamily="2" charset="0"/>
              </a:rPr>
              <a:t>Arnau </a:t>
            </a:r>
            <a:r>
              <a:rPr lang="en-US" sz="2000" noProof="0" dirty="0" err="1">
                <a:latin typeface="Segoe UI Variable Display Semil" pitchFamily="2" charset="0"/>
              </a:rPr>
              <a:t>Jutglar</a:t>
            </a:r>
            <a:r>
              <a:rPr lang="en-US" sz="2000" noProof="0" dirty="0">
                <a:latin typeface="Segoe UI Variable Display Semil" pitchFamily="2" charset="0"/>
              </a:rPr>
              <a:t> Puig</a:t>
            </a:r>
          </a:p>
        </p:txBody>
      </p:sp>
      <p:sp>
        <p:nvSpPr>
          <p:cNvPr id="10" name="TextBox 9">
            <a:extLst>
              <a:ext uri="{FF2B5EF4-FFF2-40B4-BE49-F238E27FC236}">
                <a16:creationId xmlns:a16="http://schemas.microsoft.com/office/drawing/2014/main" id="{369F300A-FEBE-D294-8E90-0C580BDBD4A9}"/>
              </a:ext>
            </a:extLst>
          </p:cNvPr>
          <p:cNvSpPr txBox="1"/>
          <p:nvPr/>
        </p:nvSpPr>
        <p:spPr>
          <a:xfrm>
            <a:off x="341029" y="6166048"/>
            <a:ext cx="5801290" cy="307777"/>
          </a:xfrm>
          <a:prstGeom prst="rect">
            <a:avLst/>
          </a:prstGeom>
          <a:noFill/>
        </p:spPr>
        <p:txBody>
          <a:bodyPr wrap="square" lIns="91440" tIns="45720" rIns="91440" bIns="45720" rtlCol="0" anchor="t">
            <a:spAutoFit/>
          </a:bodyPr>
          <a:lstStyle/>
          <a:p>
            <a:pPr algn="ctr"/>
            <a:r>
              <a:rPr lang="en-US" sz="1400" dirty="0">
                <a:latin typeface="Segoe UI Variable Display Semil"/>
              </a:rPr>
              <a:t>Friday, March 25</a:t>
            </a:r>
            <a:r>
              <a:rPr lang="en-US" sz="1400" baseline="30000" dirty="0">
                <a:latin typeface="Segoe UI Variable Display Semil"/>
              </a:rPr>
              <a:t>th</a:t>
            </a:r>
            <a:r>
              <a:rPr lang="en-US" sz="1400" dirty="0">
                <a:latin typeface="Segoe UI Variable Display Semil"/>
              </a:rPr>
              <a:t>, 2024</a:t>
            </a:r>
            <a:endParaRPr lang="en-US" sz="1400" noProof="0" dirty="0">
              <a:latin typeface="Segoe UI Variable Display Semil"/>
            </a:endParaRPr>
          </a:p>
        </p:txBody>
      </p:sp>
      <p:sp>
        <p:nvSpPr>
          <p:cNvPr id="2" name="TextBox 1">
            <a:extLst>
              <a:ext uri="{FF2B5EF4-FFF2-40B4-BE49-F238E27FC236}">
                <a16:creationId xmlns:a16="http://schemas.microsoft.com/office/drawing/2014/main" id="{E57161ED-0DF2-2EC1-4D59-87C83C8456E2}"/>
              </a:ext>
            </a:extLst>
          </p:cNvPr>
          <p:cNvSpPr txBox="1"/>
          <p:nvPr/>
        </p:nvSpPr>
        <p:spPr>
          <a:xfrm>
            <a:off x="635281" y="1859338"/>
            <a:ext cx="5305425" cy="3139321"/>
          </a:xfrm>
          <a:prstGeom prst="rect">
            <a:avLst/>
          </a:prstGeom>
          <a:noFill/>
        </p:spPr>
        <p:txBody>
          <a:bodyPr wrap="square" lIns="91440" tIns="45720" rIns="91440" bIns="45720" rtlCol="0" anchor="t">
            <a:spAutoFit/>
          </a:bodyPr>
          <a:lstStyle/>
          <a:p>
            <a:pPr algn="ctr"/>
            <a:r>
              <a:rPr lang="en-US" sz="6600" b="1" dirty="0">
                <a:latin typeface="Segoe UI Black" panose="020B0A02040204020203" pitchFamily="34" charset="0"/>
                <a:ea typeface="Segoe UI Black" panose="020B0A02040204020203" pitchFamily="34" charset="0"/>
              </a:rPr>
              <a:t>Thanks for your Attention!</a:t>
            </a:r>
            <a:endParaRPr lang="en-US" sz="6600" b="1" noProof="0" dirty="0">
              <a:latin typeface="Segoe UI Black" panose="020B0A02040204020203" pitchFamily="34" charset="0"/>
              <a:ea typeface="Segoe UI Black" panose="020B0A02040204020203" pitchFamily="34" charset="0"/>
            </a:endParaRPr>
          </a:p>
        </p:txBody>
      </p:sp>
      <p:pic>
        <p:nvPicPr>
          <p:cNvPr id="4" name="Picture 3">
            <a:extLst>
              <a:ext uri="{FF2B5EF4-FFF2-40B4-BE49-F238E27FC236}">
                <a16:creationId xmlns:a16="http://schemas.microsoft.com/office/drawing/2014/main" id="{B310B094-4C50-0E4D-58F6-64CDC2829082}"/>
              </a:ext>
            </a:extLst>
          </p:cNvPr>
          <p:cNvPicPr>
            <a:picLocks noChangeAspect="1"/>
          </p:cNvPicPr>
          <p:nvPr/>
        </p:nvPicPr>
        <p:blipFill>
          <a:blip r:embed="rId4"/>
          <a:stretch>
            <a:fillRect/>
          </a:stretch>
        </p:blipFill>
        <p:spPr>
          <a:xfrm>
            <a:off x="7645826" y="2381050"/>
            <a:ext cx="3458436" cy="3469398"/>
          </a:xfrm>
          <a:prstGeom prst="rect">
            <a:avLst/>
          </a:prstGeom>
        </p:spPr>
      </p:pic>
      <p:sp>
        <p:nvSpPr>
          <p:cNvPr id="11" name="TextBox 10">
            <a:extLst>
              <a:ext uri="{FF2B5EF4-FFF2-40B4-BE49-F238E27FC236}">
                <a16:creationId xmlns:a16="http://schemas.microsoft.com/office/drawing/2014/main" id="{E6B9DC6C-59AA-79D0-0B9D-78E08C6A9A8D}"/>
              </a:ext>
            </a:extLst>
          </p:cNvPr>
          <p:cNvSpPr txBox="1"/>
          <p:nvPr/>
        </p:nvSpPr>
        <p:spPr>
          <a:xfrm>
            <a:off x="6784038" y="1284684"/>
            <a:ext cx="5305425" cy="923330"/>
          </a:xfrm>
          <a:prstGeom prst="rect">
            <a:avLst/>
          </a:prstGeom>
          <a:noFill/>
        </p:spPr>
        <p:txBody>
          <a:bodyPr wrap="square" lIns="91440" tIns="45720" rIns="91440" bIns="45720" rtlCol="0" anchor="t">
            <a:spAutoFit/>
          </a:bodyPr>
          <a:lstStyle/>
          <a:p>
            <a:pPr algn="ctr"/>
            <a:r>
              <a:rPr lang="en-US" sz="5400" b="1" dirty="0">
                <a:highlight>
                  <a:srgbClr val="97A3CD"/>
                </a:highlight>
                <a:latin typeface="Segoe UI Black" panose="020B0A02040204020203" pitchFamily="34" charset="0"/>
                <a:ea typeface="Segoe UI Black" panose="020B0A02040204020203" pitchFamily="34" charset="0"/>
              </a:rPr>
              <a:t>Any questions?</a:t>
            </a:r>
            <a:endParaRPr lang="en-US" sz="5400" b="1" noProof="0" dirty="0">
              <a:highlight>
                <a:srgbClr val="97A3CD"/>
              </a:highlight>
              <a:latin typeface="Segoe UI Black" panose="020B0A02040204020203" pitchFamily="34" charset="0"/>
              <a:ea typeface="Segoe UI Black" panose="020B0A02040204020203" pitchFamily="34" charset="0"/>
            </a:endParaRPr>
          </a:p>
        </p:txBody>
      </p:sp>
    </p:spTree>
    <p:extLst>
      <p:ext uri="{BB962C8B-B14F-4D97-AF65-F5344CB8AC3E}">
        <p14:creationId xmlns:p14="http://schemas.microsoft.com/office/powerpoint/2010/main" val="420329798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7BD99A-212E-8169-BE62-D643915970AB}"/>
            </a:ext>
          </a:extLst>
        </p:cNvPr>
        <p:cNvGrpSpPr/>
        <p:nvPr/>
      </p:nvGrpSpPr>
      <p:grpSpPr>
        <a:xfrm>
          <a:off x="0" y="0"/>
          <a:ext cx="0" cy="0"/>
          <a:chOff x="0" y="0"/>
          <a:chExt cx="0" cy="0"/>
        </a:xfrm>
      </p:grpSpPr>
      <p:pic>
        <p:nvPicPr>
          <p:cNvPr id="5" name="Picture 4" descr="Black dots connected through lings to build a network">
            <a:extLst>
              <a:ext uri="{FF2B5EF4-FFF2-40B4-BE49-F238E27FC236}">
                <a16:creationId xmlns:a16="http://schemas.microsoft.com/office/drawing/2014/main" id="{8B90D400-9E57-E295-E8BF-8124A4014C0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flipH="1">
            <a:off x="0" y="683"/>
            <a:ext cx="12192000" cy="6856633"/>
          </a:xfrm>
          <a:prstGeom prst="rect">
            <a:avLst/>
          </a:prstGeom>
        </p:spPr>
      </p:pic>
      <p:sp>
        <p:nvSpPr>
          <p:cNvPr id="6" name="Rectangle: Rounded Corners 5">
            <a:extLst>
              <a:ext uri="{FF2B5EF4-FFF2-40B4-BE49-F238E27FC236}">
                <a16:creationId xmlns:a16="http://schemas.microsoft.com/office/drawing/2014/main" id="{65C71FBB-44BA-195F-D4B7-93BBD5DB5BE9}"/>
              </a:ext>
            </a:extLst>
          </p:cNvPr>
          <p:cNvSpPr/>
          <p:nvPr/>
        </p:nvSpPr>
        <p:spPr>
          <a:xfrm>
            <a:off x="6096000" y="-1"/>
            <a:ext cx="6096000" cy="6550223"/>
          </a:xfrm>
          <a:prstGeom prst="roundRect">
            <a:avLst>
              <a:gd name="adj" fmla="val 0"/>
            </a:avLst>
          </a:prstGeom>
          <a:solidFill>
            <a:schemeClr val="bg1">
              <a:alpha val="90000"/>
            </a:schemeClr>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ectangle: Rounded Corners 10">
            <a:extLst>
              <a:ext uri="{FF2B5EF4-FFF2-40B4-BE49-F238E27FC236}">
                <a16:creationId xmlns:a16="http://schemas.microsoft.com/office/drawing/2014/main" id="{25607653-D295-7E66-491E-D821FE1B4E43}"/>
              </a:ext>
            </a:extLst>
          </p:cNvPr>
          <p:cNvSpPr/>
          <p:nvPr/>
        </p:nvSpPr>
        <p:spPr>
          <a:xfrm>
            <a:off x="-1" y="1"/>
            <a:ext cx="6095999" cy="6550222"/>
          </a:xfrm>
          <a:prstGeom prst="roundRect">
            <a:avLst>
              <a:gd name="adj" fmla="val 0"/>
            </a:avLst>
          </a:prstGeom>
          <a:solidFill>
            <a:schemeClr val="bg1"/>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40" name="Straight Connector 39">
            <a:extLst>
              <a:ext uri="{FF2B5EF4-FFF2-40B4-BE49-F238E27FC236}">
                <a16:creationId xmlns:a16="http://schemas.microsoft.com/office/drawing/2014/main" id="{B22C96D0-D9BD-6DC6-DAA0-90934FE1063B}"/>
              </a:ext>
            </a:extLst>
          </p:cNvPr>
          <p:cNvCxnSpPr>
            <a:cxnSpLocks/>
          </p:cNvCxnSpPr>
          <p:nvPr/>
        </p:nvCxnSpPr>
        <p:spPr>
          <a:xfrm>
            <a:off x="6090019" y="-2"/>
            <a:ext cx="5982" cy="6550224"/>
          </a:xfrm>
          <a:prstGeom prst="line">
            <a:avLst/>
          </a:prstGeom>
          <a:ln w="57150">
            <a:solidFill>
              <a:schemeClr val="tx1"/>
            </a:solidFill>
          </a:ln>
        </p:spPr>
        <p:style>
          <a:lnRef idx="2">
            <a:schemeClr val="accent1"/>
          </a:lnRef>
          <a:fillRef idx="0">
            <a:schemeClr val="accent1"/>
          </a:fillRef>
          <a:effectRef idx="1">
            <a:schemeClr val="accent1"/>
          </a:effectRef>
          <a:fontRef idx="minor">
            <a:schemeClr val="tx1"/>
          </a:fontRef>
        </p:style>
      </p:cxnSp>
      <p:sp>
        <p:nvSpPr>
          <p:cNvPr id="29" name="Oval 28">
            <a:extLst>
              <a:ext uri="{FF2B5EF4-FFF2-40B4-BE49-F238E27FC236}">
                <a16:creationId xmlns:a16="http://schemas.microsoft.com/office/drawing/2014/main" id="{9A3E5437-2F4C-47E5-C3BA-264BF0E201BC}"/>
              </a:ext>
            </a:extLst>
          </p:cNvPr>
          <p:cNvSpPr>
            <a:spLocks noChangeAspect="1"/>
          </p:cNvSpPr>
          <p:nvPr/>
        </p:nvSpPr>
        <p:spPr>
          <a:xfrm>
            <a:off x="5462134" y="289331"/>
            <a:ext cx="1240975" cy="1240975"/>
          </a:xfrm>
          <a:prstGeom prst="ellipse">
            <a:avLst/>
          </a:prstGeom>
          <a:solidFill>
            <a:schemeClr val="bg1"/>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noProof="0" dirty="0">
                <a:solidFill>
                  <a:schemeClr val="tx1"/>
                </a:solidFill>
                <a:latin typeface="Segoe UI Black" panose="020B0A02040204020203" pitchFamily="34" charset="0"/>
                <a:ea typeface="Segoe UI Black" panose="020B0A02040204020203" pitchFamily="34" charset="0"/>
              </a:rPr>
              <a:t>1</a:t>
            </a:r>
          </a:p>
        </p:txBody>
      </p:sp>
      <p:sp>
        <p:nvSpPr>
          <p:cNvPr id="32" name="TextBox 31">
            <a:extLst>
              <a:ext uri="{FF2B5EF4-FFF2-40B4-BE49-F238E27FC236}">
                <a16:creationId xmlns:a16="http://schemas.microsoft.com/office/drawing/2014/main" id="{D2B89CEA-6BE6-5420-1B0F-E31C5BC7EDEB}"/>
              </a:ext>
            </a:extLst>
          </p:cNvPr>
          <p:cNvSpPr txBox="1"/>
          <p:nvPr/>
        </p:nvSpPr>
        <p:spPr>
          <a:xfrm>
            <a:off x="7054512" y="615344"/>
            <a:ext cx="5133789" cy="584775"/>
          </a:xfrm>
          <a:prstGeom prst="rect">
            <a:avLst/>
          </a:prstGeom>
          <a:noFill/>
        </p:spPr>
        <p:txBody>
          <a:bodyPr wrap="square" lIns="91440" tIns="45720" rIns="91440" bIns="45720" rtlCol="0" anchor="t">
            <a:spAutoFit/>
          </a:bodyPr>
          <a:lstStyle/>
          <a:p>
            <a:r>
              <a:rPr lang="en-US" sz="3200" dirty="0">
                <a:latin typeface="Segoe UI Semibold"/>
                <a:cs typeface="Segoe UI Semibold"/>
              </a:rPr>
              <a:t>Network Description</a:t>
            </a:r>
          </a:p>
        </p:txBody>
      </p:sp>
      <p:sp>
        <p:nvSpPr>
          <p:cNvPr id="37" name="Oval 36">
            <a:extLst>
              <a:ext uri="{FF2B5EF4-FFF2-40B4-BE49-F238E27FC236}">
                <a16:creationId xmlns:a16="http://schemas.microsoft.com/office/drawing/2014/main" id="{80CC0519-E69F-AD13-56F8-DE300F640DDA}"/>
              </a:ext>
            </a:extLst>
          </p:cNvPr>
          <p:cNvSpPr>
            <a:spLocks noChangeAspect="1"/>
          </p:cNvSpPr>
          <p:nvPr/>
        </p:nvSpPr>
        <p:spPr>
          <a:xfrm>
            <a:off x="5476930" y="1826041"/>
            <a:ext cx="1240975" cy="1240975"/>
          </a:xfrm>
          <a:prstGeom prst="ellipse">
            <a:avLst/>
          </a:prstGeom>
          <a:solidFill>
            <a:schemeClr val="bg1"/>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noProof="0" dirty="0">
                <a:solidFill>
                  <a:schemeClr val="tx1"/>
                </a:solidFill>
                <a:latin typeface="Segoe UI Black" panose="020B0A02040204020203" pitchFamily="34" charset="0"/>
                <a:ea typeface="Segoe UI Black" panose="020B0A02040204020203" pitchFamily="34" charset="0"/>
              </a:rPr>
              <a:t>2</a:t>
            </a:r>
          </a:p>
        </p:txBody>
      </p:sp>
      <p:sp>
        <p:nvSpPr>
          <p:cNvPr id="38" name="Oval 37">
            <a:extLst>
              <a:ext uri="{FF2B5EF4-FFF2-40B4-BE49-F238E27FC236}">
                <a16:creationId xmlns:a16="http://schemas.microsoft.com/office/drawing/2014/main" id="{3943FA7D-4BB1-DE6F-BE83-16F4B8064509}"/>
              </a:ext>
            </a:extLst>
          </p:cNvPr>
          <p:cNvSpPr>
            <a:spLocks noChangeAspect="1"/>
          </p:cNvSpPr>
          <p:nvPr/>
        </p:nvSpPr>
        <p:spPr>
          <a:xfrm>
            <a:off x="5476930" y="3430249"/>
            <a:ext cx="1240975" cy="1240975"/>
          </a:xfrm>
          <a:prstGeom prst="ellipse">
            <a:avLst/>
          </a:prstGeom>
          <a:solidFill>
            <a:schemeClr val="bg1"/>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noProof="0" dirty="0">
                <a:solidFill>
                  <a:schemeClr val="tx1"/>
                </a:solidFill>
                <a:latin typeface="Segoe UI Black" panose="020B0A02040204020203" pitchFamily="34" charset="0"/>
                <a:ea typeface="Segoe UI Black" panose="020B0A02040204020203" pitchFamily="34" charset="0"/>
              </a:rPr>
              <a:t>3</a:t>
            </a:r>
          </a:p>
        </p:txBody>
      </p:sp>
      <p:grpSp>
        <p:nvGrpSpPr>
          <p:cNvPr id="3" name="Group 2">
            <a:extLst>
              <a:ext uri="{FF2B5EF4-FFF2-40B4-BE49-F238E27FC236}">
                <a16:creationId xmlns:a16="http://schemas.microsoft.com/office/drawing/2014/main" id="{D8B3BA37-9D06-4F9D-A24A-D5E87AA5FF8B}"/>
              </a:ext>
            </a:extLst>
          </p:cNvPr>
          <p:cNvGrpSpPr/>
          <p:nvPr/>
        </p:nvGrpSpPr>
        <p:grpSpPr>
          <a:xfrm>
            <a:off x="642678" y="2167101"/>
            <a:ext cx="4523916" cy="1981900"/>
            <a:chOff x="731454" y="2004344"/>
            <a:chExt cx="4523916" cy="1981900"/>
          </a:xfrm>
        </p:grpSpPr>
        <p:sp>
          <p:nvSpPr>
            <p:cNvPr id="22" name="TextBox 21">
              <a:extLst>
                <a:ext uri="{FF2B5EF4-FFF2-40B4-BE49-F238E27FC236}">
                  <a16:creationId xmlns:a16="http://schemas.microsoft.com/office/drawing/2014/main" id="{7C3185C7-21D8-ECE7-9B6F-7E7FDBD8D1E7}"/>
                </a:ext>
              </a:extLst>
            </p:cNvPr>
            <p:cNvSpPr txBox="1"/>
            <p:nvPr/>
          </p:nvSpPr>
          <p:spPr>
            <a:xfrm>
              <a:off x="755055" y="2785915"/>
              <a:ext cx="4483735" cy="1200329"/>
            </a:xfrm>
            <a:prstGeom prst="rect">
              <a:avLst/>
            </a:prstGeom>
            <a:noFill/>
          </p:spPr>
          <p:txBody>
            <a:bodyPr wrap="square" rtlCol="0">
              <a:spAutoFit/>
            </a:bodyPr>
            <a:lstStyle/>
            <a:p>
              <a:pPr algn="ctr"/>
              <a:r>
                <a:rPr lang="en-US" sz="7200" noProof="0" dirty="0">
                  <a:latin typeface="Segoe UI Semibold"/>
                  <a:cs typeface="Segoe UI Semibold"/>
                </a:rPr>
                <a:t>Summary</a:t>
              </a:r>
            </a:p>
          </p:txBody>
        </p:sp>
        <p:sp>
          <p:nvSpPr>
            <p:cNvPr id="23" name="TextBox 22">
              <a:extLst>
                <a:ext uri="{FF2B5EF4-FFF2-40B4-BE49-F238E27FC236}">
                  <a16:creationId xmlns:a16="http://schemas.microsoft.com/office/drawing/2014/main" id="{3A7893B0-292E-F9C6-FC8E-8C9D110EF71F}"/>
                </a:ext>
              </a:extLst>
            </p:cNvPr>
            <p:cNvSpPr txBox="1"/>
            <p:nvPr/>
          </p:nvSpPr>
          <p:spPr>
            <a:xfrm>
              <a:off x="823255" y="2004344"/>
              <a:ext cx="4341576" cy="707886"/>
            </a:xfrm>
            <a:prstGeom prst="rect">
              <a:avLst/>
            </a:prstGeom>
            <a:noFill/>
          </p:spPr>
          <p:txBody>
            <a:bodyPr wrap="square" lIns="91440" tIns="45720" rIns="91440" bIns="45720" rtlCol="0" anchor="t">
              <a:spAutoFit/>
            </a:bodyPr>
            <a:lstStyle/>
            <a:p>
              <a:pPr algn="ctr"/>
              <a:r>
                <a:rPr lang="en-US" sz="2000" noProof="0" dirty="0">
                  <a:latin typeface="Segoe UI Semilight"/>
                  <a:cs typeface="Segoe UI Semilight"/>
                </a:rPr>
                <a:t>Task </a:t>
              </a:r>
              <a:r>
                <a:rPr lang="en-US" sz="2000" dirty="0">
                  <a:latin typeface="Segoe UI Semilight"/>
                  <a:cs typeface="Segoe UI Semilight"/>
                </a:rPr>
                <a:t>2</a:t>
              </a:r>
              <a:endParaRPr lang="en-US" dirty="0"/>
            </a:p>
            <a:p>
              <a:pPr algn="ctr"/>
              <a:r>
                <a:rPr lang="en-US" sz="2000" dirty="0">
                  <a:latin typeface="Segoe UI Semilight"/>
                  <a:cs typeface="Segoe UI Semilight"/>
                </a:rPr>
                <a:t>Complex Networks Analysis</a:t>
              </a:r>
              <a:endParaRPr lang="en-US" dirty="0"/>
            </a:p>
          </p:txBody>
        </p:sp>
        <p:cxnSp>
          <p:nvCxnSpPr>
            <p:cNvPr id="2" name="Straight Connector 1">
              <a:extLst>
                <a:ext uri="{FF2B5EF4-FFF2-40B4-BE49-F238E27FC236}">
                  <a16:creationId xmlns:a16="http://schemas.microsoft.com/office/drawing/2014/main" id="{2DFE99FE-82D4-D422-4272-B226C24F47E0}"/>
                </a:ext>
              </a:extLst>
            </p:cNvPr>
            <p:cNvCxnSpPr>
              <a:cxnSpLocks/>
            </p:cNvCxnSpPr>
            <p:nvPr/>
          </p:nvCxnSpPr>
          <p:spPr>
            <a:xfrm>
              <a:off x="731454" y="2751809"/>
              <a:ext cx="4523916" cy="0"/>
            </a:xfrm>
            <a:prstGeom prst="line">
              <a:avLst/>
            </a:prstGeom>
            <a:ln w="31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7" name="TextBox 6">
            <a:extLst>
              <a:ext uri="{FF2B5EF4-FFF2-40B4-BE49-F238E27FC236}">
                <a16:creationId xmlns:a16="http://schemas.microsoft.com/office/drawing/2014/main" id="{DE4D94B6-FD1C-B691-419E-92AAE3D5FD89}"/>
              </a:ext>
            </a:extLst>
          </p:cNvPr>
          <p:cNvSpPr txBox="1"/>
          <p:nvPr/>
        </p:nvSpPr>
        <p:spPr>
          <a:xfrm>
            <a:off x="1" y="6550222"/>
            <a:ext cx="12191999" cy="338554"/>
          </a:xfrm>
          <a:prstGeom prst="roundRect">
            <a:avLst>
              <a:gd name="adj" fmla="val 0"/>
            </a:avLst>
          </a:prstGeom>
          <a:solidFill>
            <a:schemeClr val="tx2">
              <a:lumMod val="90000"/>
              <a:lumOff val="10000"/>
            </a:schemeClr>
          </a:solidFill>
        </p:spPr>
        <p:txBody>
          <a:bodyPr wrap="square" anchor="ctr">
            <a:noAutofit/>
          </a:bodyPr>
          <a:lstStyle/>
          <a:p>
            <a:pPr algn="r">
              <a:spcBef>
                <a:spcPts val="1500"/>
              </a:spcBef>
              <a:spcAft>
                <a:spcPts val="2250"/>
              </a:spcAft>
            </a:pPr>
            <a:endParaRPr lang="en-US" sz="1600" b="1" i="0" noProof="0" dirty="0">
              <a:solidFill>
                <a:srgbClr val="062F6E"/>
              </a:solidFill>
              <a:effectLst/>
              <a:latin typeface="Raleway" panose="020F0502020204030204" pitchFamily="2" charset="0"/>
            </a:endParaRPr>
          </a:p>
        </p:txBody>
      </p:sp>
      <p:sp>
        <p:nvSpPr>
          <p:cNvPr id="4" name="Oval 3">
            <a:extLst>
              <a:ext uri="{FF2B5EF4-FFF2-40B4-BE49-F238E27FC236}">
                <a16:creationId xmlns:a16="http://schemas.microsoft.com/office/drawing/2014/main" id="{099AFB4B-1715-A0BC-9019-B4ABEFAFC864}"/>
              </a:ext>
            </a:extLst>
          </p:cNvPr>
          <p:cNvSpPr>
            <a:spLocks noChangeAspect="1"/>
          </p:cNvSpPr>
          <p:nvPr/>
        </p:nvSpPr>
        <p:spPr>
          <a:xfrm>
            <a:off x="5476930" y="5020832"/>
            <a:ext cx="1240975" cy="1240975"/>
          </a:xfrm>
          <a:prstGeom prst="ellipse">
            <a:avLst/>
          </a:prstGeom>
          <a:solidFill>
            <a:schemeClr val="bg1"/>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3600" dirty="0">
                <a:solidFill>
                  <a:schemeClr val="tx1"/>
                </a:solidFill>
                <a:latin typeface="Segoe UI Black"/>
                <a:ea typeface="Segoe UI Black"/>
              </a:rPr>
              <a:t>4</a:t>
            </a:r>
            <a:endParaRPr lang="en-US" sz="3600" noProof="0" dirty="0">
              <a:solidFill>
                <a:schemeClr val="tx1"/>
              </a:solidFill>
              <a:latin typeface="Segoe UI Black" panose="020B0A02040204020203" pitchFamily="34" charset="0"/>
              <a:ea typeface="Segoe UI Black" panose="020B0A02040204020203" pitchFamily="34" charset="0"/>
            </a:endParaRPr>
          </a:p>
        </p:txBody>
      </p:sp>
      <p:sp>
        <p:nvSpPr>
          <p:cNvPr id="8" name="TextBox 7">
            <a:extLst>
              <a:ext uri="{FF2B5EF4-FFF2-40B4-BE49-F238E27FC236}">
                <a16:creationId xmlns:a16="http://schemas.microsoft.com/office/drawing/2014/main" id="{8488A8CC-4227-2E7D-86C6-706ACA9EF153}"/>
              </a:ext>
            </a:extLst>
          </p:cNvPr>
          <p:cNvSpPr txBox="1"/>
          <p:nvPr/>
        </p:nvSpPr>
        <p:spPr>
          <a:xfrm>
            <a:off x="7049718" y="1904204"/>
            <a:ext cx="5133789" cy="1569660"/>
          </a:xfrm>
          <a:prstGeom prst="rect">
            <a:avLst/>
          </a:prstGeom>
          <a:noFill/>
        </p:spPr>
        <p:txBody>
          <a:bodyPr wrap="square" lIns="91440" tIns="45720" rIns="91440" bIns="45720" rtlCol="0" anchor="t">
            <a:spAutoFit/>
          </a:bodyPr>
          <a:lstStyle/>
          <a:p>
            <a:r>
              <a:rPr lang="en-US" sz="3200" dirty="0">
                <a:latin typeface="Segoe UI Semibold"/>
                <a:cs typeface="Segoe UI Semibold"/>
              </a:rPr>
              <a:t>Mesoscale Analysis: Communities</a:t>
            </a:r>
          </a:p>
          <a:p>
            <a:endParaRPr lang="en-US" sz="3200" dirty="0">
              <a:latin typeface="Segoe UI Semibold"/>
              <a:cs typeface="Segoe UI Semibold"/>
            </a:endParaRPr>
          </a:p>
        </p:txBody>
      </p:sp>
      <p:sp>
        <p:nvSpPr>
          <p:cNvPr id="9" name="TextBox 8">
            <a:extLst>
              <a:ext uri="{FF2B5EF4-FFF2-40B4-BE49-F238E27FC236}">
                <a16:creationId xmlns:a16="http://schemas.microsoft.com/office/drawing/2014/main" id="{D8B11D58-B09B-3DB2-FFFD-979A25D73A49}"/>
              </a:ext>
            </a:extLst>
          </p:cNvPr>
          <p:cNvSpPr txBox="1"/>
          <p:nvPr/>
        </p:nvSpPr>
        <p:spPr>
          <a:xfrm>
            <a:off x="7048416" y="3262842"/>
            <a:ext cx="5133789" cy="1569660"/>
          </a:xfrm>
          <a:prstGeom prst="rect">
            <a:avLst/>
          </a:prstGeom>
          <a:noFill/>
        </p:spPr>
        <p:txBody>
          <a:bodyPr wrap="square" lIns="91440" tIns="45720" rIns="91440" bIns="45720" rtlCol="0" anchor="t">
            <a:spAutoFit/>
          </a:bodyPr>
          <a:lstStyle/>
          <a:p>
            <a:r>
              <a:rPr lang="en-US" sz="3200" dirty="0">
                <a:latin typeface="Segoe UI Semibold"/>
                <a:cs typeface="Segoe UI Semibold"/>
              </a:rPr>
              <a:t>Dynamic Analysis: Random Walks and </a:t>
            </a:r>
            <a:r>
              <a:rPr lang="en-US" sz="3200">
                <a:latin typeface="Segoe UI Semibold"/>
                <a:cs typeface="Segoe UI Semibold"/>
              </a:rPr>
              <a:t>Synchronization</a:t>
            </a:r>
            <a:endParaRPr lang="en-US"/>
          </a:p>
        </p:txBody>
      </p:sp>
      <p:sp>
        <p:nvSpPr>
          <p:cNvPr id="10" name="TextBox 9">
            <a:extLst>
              <a:ext uri="{FF2B5EF4-FFF2-40B4-BE49-F238E27FC236}">
                <a16:creationId xmlns:a16="http://schemas.microsoft.com/office/drawing/2014/main" id="{F77CBDE6-8EA5-81BE-C605-ECF7F64C7F79}"/>
              </a:ext>
            </a:extLst>
          </p:cNvPr>
          <p:cNvSpPr txBox="1"/>
          <p:nvPr/>
        </p:nvSpPr>
        <p:spPr>
          <a:xfrm>
            <a:off x="7061910" y="5342702"/>
            <a:ext cx="5133789" cy="584775"/>
          </a:xfrm>
          <a:prstGeom prst="rect">
            <a:avLst/>
          </a:prstGeom>
          <a:noFill/>
        </p:spPr>
        <p:txBody>
          <a:bodyPr wrap="square" lIns="91440" tIns="45720" rIns="91440" bIns="45720" rtlCol="0" anchor="t">
            <a:spAutoFit/>
          </a:bodyPr>
          <a:lstStyle/>
          <a:p>
            <a:r>
              <a:rPr lang="en-US" sz="3200" dirty="0">
                <a:latin typeface="Segoe UI Semibold"/>
                <a:cs typeface="Segoe UI Semibold"/>
              </a:rPr>
              <a:t>Multiplex Analysis</a:t>
            </a:r>
            <a:endParaRPr lang="en-US" dirty="0"/>
          </a:p>
        </p:txBody>
      </p:sp>
    </p:spTree>
    <p:extLst>
      <p:ext uri="{BB962C8B-B14F-4D97-AF65-F5344CB8AC3E}">
        <p14:creationId xmlns:p14="http://schemas.microsoft.com/office/powerpoint/2010/main" val="134140492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5C1411-81C5-42D9-880C-FCE47AE45160}"/>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9627017A-FBEB-48AD-141D-A742A37AC40A}"/>
              </a:ext>
            </a:extLst>
          </p:cNvPr>
          <p:cNvSpPr txBox="1"/>
          <p:nvPr/>
        </p:nvSpPr>
        <p:spPr>
          <a:xfrm>
            <a:off x="1" y="6720560"/>
            <a:ext cx="12191999" cy="168216"/>
          </a:xfrm>
          <a:prstGeom prst="roundRect">
            <a:avLst>
              <a:gd name="adj" fmla="val 0"/>
            </a:avLst>
          </a:prstGeom>
          <a:solidFill>
            <a:schemeClr val="tx2">
              <a:lumMod val="90000"/>
              <a:lumOff val="10000"/>
            </a:schemeClr>
          </a:solidFill>
        </p:spPr>
        <p:txBody>
          <a:bodyPr wrap="square" anchor="ctr">
            <a:noAutofit/>
          </a:bodyPr>
          <a:lstStyle/>
          <a:p>
            <a:pPr algn="r">
              <a:spcBef>
                <a:spcPts val="1500"/>
              </a:spcBef>
              <a:spcAft>
                <a:spcPts val="2250"/>
              </a:spcAft>
            </a:pPr>
            <a:endParaRPr lang="en-US" sz="1600" b="1" i="0" noProof="0" dirty="0">
              <a:solidFill>
                <a:srgbClr val="062F6E"/>
              </a:solidFill>
              <a:effectLst/>
              <a:latin typeface="Raleway" panose="020F0502020204030204" pitchFamily="2" charset="0"/>
            </a:endParaRPr>
          </a:p>
        </p:txBody>
      </p:sp>
      <p:sp>
        <p:nvSpPr>
          <p:cNvPr id="29" name="Rectangle 28">
            <a:extLst>
              <a:ext uri="{FF2B5EF4-FFF2-40B4-BE49-F238E27FC236}">
                <a16:creationId xmlns:a16="http://schemas.microsoft.com/office/drawing/2014/main" id="{212D4341-A702-C133-62E2-DF34650F7E85}"/>
              </a:ext>
            </a:extLst>
          </p:cNvPr>
          <p:cNvSpPr>
            <a:spLocks noChangeAspect="1"/>
          </p:cNvSpPr>
          <p:nvPr/>
        </p:nvSpPr>
        <p:spPr>
          <a:xfrm>
            <a:off x="-1" y="0"/>
            <a:ext cx="796596" cy="830253"/>
          </a:xfrm>
          <a:prstGeom prst="rect">
            <a:avLst/>
          </a:prstGeom>
          <a:solidFill>
            <a:schemeClr val="bg1"/>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noProof="0" dirty="0">
                <a:solidFill>
                  <a:schemeClr val="tx1"/>
                </a:solidFill>
                <a:latin typeface="Segoe UI Black" panose="020B0A02040204020203" pitchFamily="34" charset="0"/>
                <a:ea typeface="Segoe UI Black" panose="020B0A02040204020203" pitchFamily="34" charset="0"/>
              </a:rPr>
              <a:t>1</a:t>
            </a:r>
          </a:p>
        </p:txBody>
      </p:sp>
      <p:sp>
        <p:nvSpPr>
          <p:cNvPr id="32" name="TextBox 31">
            <a:extLst>
              <a:ext uri="{FF2B5EF4-FFF2-40B4-BE49-F238E27FC236}">
                <a16:creationId xmlns:a16="http://schemas.microsoft.com/office/drawing/2014/main" id="{E8B33882-6326-DA56-DAED-7A7E5C7CEF10}"/>
              </a:ext>
            </a:extLst>
          </p:cNvPr>
          <p:cNvSpPr txBox="1"/>
          <p:nvPr/>
        </p:nvSpPr>
        <p:spPr>
          <a:xfrm>
            <a:off x="796595" y="0"/>
            <a:ext cx="11395405" cy="830253"/>
          </a:xfrm>
          <a:prstGeom prst="rect">
            <a:avLst/>
          </a:prstGeom>
          <a:noFill/>
          <a:ln w="28575">
            <a:solidFill>
              <a:schemeClr val="tx1"/>
            </a:solidFill>
          </a:ln>
        </p:spPr>
        <p:txBody>
          <a:bodyPr wrap="square" lIns="91440" tIns="45720" rIns="91440" bIns="45720" rtlCol="0" anchor="ctr">
            <a:normAutofit/>
          </a:bodyPr>
          <a:lstStyle/>
          <a:p>
            <a:pPr marL="174625"/>
            <a:r>
              <a:rPr lang="en-US" sz="4000" dirty="0">
                <a:latin typeface="Segoe UI Semibold"/>
                <a:cs typeface="Segoe UI Semibold"/>
              </a:rPr>
              <a:t>Network Description</a:t>
            </a:r>
            <a:endParaRPr lang="en-US" dirty="0"/>
          </a:p>
        </p:txBody>
      </p:sp>
      <p:sp>
        <p:nvSpPr>
          <p:cNvPr id="5" name="TextBox 4">
            <a:extLst>
              <a:ext uri="{FF2B5EF4-FFF2-40B4-BE49-F238E27FC236}">
                <a16:creationId xmlns:a16="http://schemas.microsoft.com/office/drawing/2014/main" id="{BCE8061E-3890-546F-AFA0-EB228D89DE32}"/>
              </a:ext>
            </a:extLst>
          </p:cNvPr>
          <p:cNvSpPr txBox="1"/>
          <p:nvPr/>
        </p:nvSpPr>
        <p:spPr>
          <a:xfrm>
            <a:off x="460940" y="1015969"/>
            <a:ext cx="11270120" cy="2400657"/>
          </a:xfrm>
          <a:prstGeom prst="rect">
            <a:avLst/>
          </a:prstGeom>
          <a:noFill/>
        </p:spPr>
        <p:txBody>
          <a:bodyPr wrap="square" lIns="91440" tIns="45720" rIns="91440" bIns="45720" rtlCol="0" anchor="t">
            <a:spAutoFit/>
          </a:bodyPr>
          <a:lstStyle/>
          <a:p>
            <a:pPr marL="342900" indent="-342900">
              <a:spcBef>
                <a:spcPts val="600"/>
              </a:spcBef>
              <a:spcAft>
                <a:spcPts val="600"/>
              </a:spcAft>
              <a:buFont typeface="Arial" panose="020B0604020202020204" pitchFamily="34" charset="0"/>
              <a:buChar char="•"/>
            </a:pPr>
            <a:r>
              <a:rPr lang="en-US" sz="2400" noProof="0" dirty="0">
                <a:latin typeface="Segoe UI"/>
                <a:cs typeface="Segoe UI"/>
              </a:rPr>
              <a:t>We</a:t>
            </a:r>
            <a:r>
              <a:rPr lang="en-US" sz="2400" dirty="0">
                <a:latin typeface="Segoe UI"/>
                <a:cs typeface="Segoe UI"/>
              </a:rPr>
              <a:t> have been working with the </a:t>
            </a:r>
            <a:r>
              <a:rPr lang="en-US" sz="2400" b="1" dirty="0">
                <a:latin typeface="Segoe UI"/>
                <a:cs typeface="Segoe UI"/>
              </a:rPr>
              <a:t>Air Transportation Multiplex Dataset</a:t>
            </a:r>
            <a:r>
              <a:rPr lang="en-US" sz="2400" dirty="0">
                <a:latin typeface="Segoe UI"/>
                <a:cs typeface="Segoe UI"/>
              </a:rPr>
              <a:t>.</a:t>
            </a:r>
            <a:endParaRPr lang="en-US"/>
          </a:p>
          <a:p>
            <a:pPr marL="800100" indent="-342900">
              <a:spcBef>
                <a:spcPts val="600"/>
              </a:spcBef>
              <a:spcAft>
                <a:spcPts val="600"/>
              </a:spcAft>
              <a:buFont typeface="Arial" panose="020B0604020202020204" pitchFamily="34" charset="0"/>
              <a:buChar char="•"/>
            </a:pPr>
            <a:r>
              <a:rPr lang="en-US" sz="2400" dirty="0">
                <a:latin typeface="Segoe UI"/>
                <a:cs typeface="Segoe UI"/>
              </a:rPr>
              <a:t>Airline routes among European airports, where each of the 37 edge types represents </a:t>
            </a:r>
            <a:r>
              <a:rPr lang="en-US" sz="2400" b="1" dirty="0">
                <a:latin typeface="Segoe UI"/>
                <a:cs typeface="Segoe UI"/>
              </a:rPr>
              <a:t>routes </a:t>
            </a:r>
            <a:r>
              <a:rPr lang="en-US" sz="2400" dirty="0">
                <a:latin typeface="Segoe UI"/>
                <a:cs typeface="Segoe UI"/>
              </a:rPr>
              <a:t>by a different airline.</a:t>
            </a:r>
          </a:p>
          <a:p>
            <a:pPr marL="800100" indent="-342900">
              <a:spcBef>
                <a:spcPts val="600"/>
              </a:spcBef>
              <a:spcAft>
                <a:spcPts val="600"/>
              </a:spcAft>
              <a:buFont typeface="Arial" panose="020B0604020202020204" pitchFamily="34" charset="0"/>
              <a:buChar char="•"/>
            </a:pPr>
            <a:r>
              <a:rPr lang="en-US" sz="2400" b="1" dirty="0">
                <a:latin typeface="Segoe UI"/>
                <a:cs typeface="Segoe UI"/>
              </a:rPr>
              <a:t>Undirected, unweighted, multiplex network</a:t>
            </a:r>
            <a:r>
              <a:rPr lang="en-US" sz="2400" dirty="0">
                <a:latin typeface="Segoe UI"/>
                <a:cs typeface="Segoe UI"/>
              </a:rPr>
              <a:t>.</a:t>
            </a:r>
          </a:p>
          <a:p>
            <a:pPr marL="800100" lvl="1" indent="-342900">
              <a:spcBef>
                <a:spcPts val="600"/>
              </a:spcBef>
              <a:spcAft>
                <a:spcPts val="600"/>
              </a:spcAft>
              <a:buFont typeface="Courier New" panose="020B0604020202020204" pitchFamily="34" charset="0"/>
              <a:buChar char="o"/>
            </a:pPr>
            <a:endParaRPr lang="en-US" sz="2400" dirty="0">
              <a:latin typeface="Segoe UI"/>
              <a:cs typeface="Segoe UI"/>
            </a:endParaRPr>
          </a:p>
        </p:txBody>
      </p:sp>
    </p:spTree>
    <p:extLst>
      <p:ext uri="{BB962C8B-B14F-4D97-AF65-F5344CB8AC3E}">
        <p14:creationId xmlns:p14="http://schemas.microsoft.com/office/powerpoint/2010/main" val="52511869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5B87DF-36DD-18B6-7D12-92CD2DE6F3CE}"/>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7805CA21-713D-CA06-A0F3-5290569505FA}"/>
              </a:ext>
            </a:extLst>
          </p:cNvPr>
          <p:cNvSpPr txBox="1"/>
          <p:nvPr/>
        </p:nvSpPr>
        <p:spPr>
          <a:xfrm>
            <a:off x="1" y="6720560"/>
            <a:ext cx="12191999" cy="168216"/>
          </a:xfrm>
          <a:prstGeom prst="roundRect">
            <a:avLst>
              <a:gd name="adj" fmla="val 0"/>
            </a:avLst>
          </a:prstGeom>
          <a:solidFill>
            <a:schemeClr val="tx2">
              <a:lumMod val="90000"/>
              <a:lumOff val="10000"/>
            </a:schemeClr>
          </a:solidFill>
        </p:spPr>
        <p:txBody>
          <a:bodyPr wrap="square" anchor="ctr">
            <a:noAutofit/>
          </a:bodyPr>
          <a:lstStyle/>
          <a:p>
            <a:pPr algn="r">
              <a:spcBef>
                <a:spcPts val="1500"/>
              </a:spcBef>
              <a:spcAft>
                <a:spcPts val="2250"/>
              </a:spcAft>
            </a:pPr>
            <a:endParaRPr lang="en-US" sz="1600" b="1" i="0" noProof="0" dirty="0">
              <a:solidFill>
                <a:srgbClr val="062F6E"/>
              </a:solidFill>
              <a:effectLst/>
              <a:latin typeface="Raleway" panose="020F0502020204030204" pitchFamily="2" charset="0"/>
            </a:endParaRPr>
          </a:p>
        </p:txBody>
      </p:sp>
      <p:sp>
        <p:nvSpPr>
          <p:cNvPr id="29" name="Rectangle 28">
            <a:extLst>
              <a:ext uri="{FF2B5EF4-FFF2-40B4-BE49-F238E27FC236}">
                <a16:creationId xmlns:a16="http://schemas.microsoft.com/office/drawing/2014/main" id="{20E567D2-EA03-70A0-255F-4D6AF7616C65}"/>
              </a:ext>
            </a:extLst>
          </p:cNvPr>
          <p:cNvSpPr>
            <a:spLocks noChangeAspect="1"/>
          </p:cNvSpPr>
          <p:nvPr/>
        </p:nvSpPr>
        <p:spPr>
          <a:xfrm>
            <a:off x="-1" y="0"/>
            <a:ext cx="796596" cy="830253"/>
          </a:xfrm>
          <a:prstGeom prst="rect">
            <a:avLst/>
          </a:prstGeom>
          <a:solidFill>
            <a:schemeClr val="bg1"/>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noProof="0" dirty="0">
                <a:solidFill>
                  <a:schemeClr val="tx1"/>
                </a:solidFill>
                <a:latin typeface="Segoe UI Black" panose="020B0A02040204020203" pitchFamily="34" charset="0"/>
                <a:ea typeface="Segoe UI Black" panose="020B0A02040204020203" pitchFamily="34" charset="0"/>
              </a:rPr>
              <a:t>1</a:t>
            </a:r>
          </a:p>
        </p:txBody>
      </p:sp>
      <p:sp>
        <p:nvSpPr>
          <p:cNvPr id="32" name="TextBox 31">
            <a:extLst>
              <a:ext uri="{FF2B5EF4-FFF2-40B4-BE49-F238E27FC236}">
                <a16:creationId xmlns:a16="http://schemas.microsoft.com/office/drawing/2014/main" id="{2A14D884-2BB3-C5BC-0B73-109DF54CC4CA}"/>
              </a:ext>
            </a:extLst>
          </p:cNvPr>
          <p:cNvSpPr txBox="1"/>
          <p:nvPr/>
        </p:nvSpPr>
        <p:spPr>
          <a:xfrm>
            <a:off x="796595" y="0"/>
            <a:ext cx="11395405" cy="830253"/>
          </a:xfrm>
          <a:prstGeom prst="rect">
            <a:avLst/>
          </a:prstGeom>
          <a:noFill/>
          <a:ln w="28575">
            <a:solidFill>
              <a:schemeClr val="tx1"/>
            </a:solidFill>
          </a:ln>
        </p:spPr>
        <p:txBody>
          <a:bodyPr wrap="square" lIns="91440" tIns="45720" rIns="91440" bIns="45720" rtlCol="0" anchor="ctr">
            <a:normAutofit/>
          </a:bodyPr>
          <a:lstStyle/>
          <a:p>
            <a:pPr marL="174625"/>
            <a:r>
              <a:rPr lang="en-US" sz="4000" dirty="0">
                <a:latin typeface="Segoe UI Semibold"/>
                <a:cs typeface="Segoe UI Semibold"/>
              </a:rPr>
              <a:t>Network Description</a:t>
            </a:r>
            <a:endParaRPr lang="en-US" dirty="0"/>
          </a:p>
        </p:txBody>
      </p:sp>
      <p:sp>
        <p:nvSpPr>
          <p:cNvPr id="5" name="TextBox 4">
            <a:extLst>
              <a:ext uri="{FF2B5EF4-FFF2-40B4-BE49-F238E27FC236}">
                <a16:creationId xmlns:a16="http://schemas.microsoft.com/office/drawing/2014/main" id="{7DF3723C-8B58-9A5C-FDBB-F2004885E70D}"/>
              </a:ext>
            </a:extLst>
          </p:cNvPr>
          <p:cNvSpPr txBox="1"/>
          <p:nvPr/>
        </p:nvSpPr>
        <p:spPr>
          <a:xfrm>
            <a:off x="460940" y="1015969"/>
            <a:ext cx="11270120" cy="4370427"/>
          </a:xfrm>
          <a:prstGeom prst="rect">
            <a:avLst/>
          </a:prstGeom>
          <a:noFill/>
        </p:spPr>
        <p:txBody>
          <a:bodyPr wrap="square" lIns="91440" tIns="45720" rIns="91440" bIns="45720" rtlCol="0" anchor="t">
            <a:spAutoFit/>
          </a:bodyPr>
          <a:lstStyle/>
          <a:p>
            <a:pPr marL="342900" indent="-342900">
              <a:spcBef>
                <a:spcPts val="600"/>
              </a:spcBef>
              <a:spcAft>
                <a:spcPts val="600"/>
              </a:spcAft>
              <a:buFont typeface="Arial" panose="020B0604020202020204" pitchFamily="34" charset="0"/>
              <a:buChar char="•"/>
            </a:pPr>
            <a:r>
              <a:rPr lang="en-US" sz="2400" b="1" dirty="0">
                <a:latin typeface="Segoe UI"/>
                <a:cs typeface="Segoe UI"/>
              </a:rPr>
              <a:t>Data Selection:</a:t>
            </a:r>
            <a:endParaRPr lang="en-US" b="1" dirty="0">
              <a:latin typeface="Aptos" panose="02110004020202020204"/>
              <a:cs typeface="Segoe UI"/>
            </a:endParaRPr>
          </a:p>
          <a:p>
            <a:pPr marL="914400" lvl="1" indent="-457200">
              <a:spcBef>
                <a:spcPts val="600"/>
              </a:spcBef>
              <a:spcAft>
                <a:spcPts val="600"/>
              </a:spcAft>
              <a:buFont typeface="Arial"/>
              <a:buChar char="•"/>
            </a:pPr>
            <a:r>
              <a:rPr lang="en-US" sz="2400" b="1" dirty="0">
                <a:latin typeface="Segoe UI"/>
                <a:cs typeface="Segoe UI"/>
              </a:rPr>
              <a:t>Lufthansa: </a:t>
            </a:r>
            <a:r>
              <a:rPr lang="en-US" sz="2400" dirty="0">
                <a:latin typeface="Segoe UI"/>
                <a:cs typeface="Segoe UI"/>
              </a:rPr>
              <a:t>traditional, </a:t>
            </a:r>
            <a:r>
              <a:rPr lang="en-US" sz="2400" u="sng" dirty="0">
                <a:latin typeface="Segoe UI"/>
                <a:cs typeface="Segoe UI"/>
              </a:rPr>
              <a:t>hub-and-spoke</a:t>
            </a:r>
            <a:r>
              <a:rPr lang="en-US" sz="2400" dirty="0">
                <a:latin typeface="Segoe UI"/>
                <a:cs typeface="Segoe UI"/>
              </a:rPr>
              <a:t> airline.</a:t>
            </a:r>
          </a:p>
          <a:p>
            <a:pPr marL="914400" indent="-457200">
              <a:spcBef>
                <a:spcPts val="600"/>
              </a:spcBef>
              <a:spcAft>
                <a:spcPts val="600"/>
              </a:spcAft>
              <a:buFont typeface="Arial"/>
              <a:buChar char="•"/>
            </a:pPr>
            <a:r>
              <a:rPr lang="en-US" sz="2400" b="1" dirty="0">
                <a:latin typeface="Segoe UI"/>
                <a:cs typeface="Segoe UI"/>
              </a:rPr>
              <a:t>Air France: </a:t>
            </a:r>
            <a:r>
              <a:rPr lang="en-US" sz="2400" dirty="0">
                <a:latin typeface="Segoe UI"/>
                <a:cs typeface="Segoe UI"/>
              </a:rPr>
              <a:t>traditional, </a:t>
            </a:r>
            <a:r>
              <a:rPr lang="en-US" sz="2400" u="sng" dirty="0">
                <a:latin typeface="Segoe UI"/>
                <a:cs typeface="Segoe UI"/>
              </a:rPr>
              <a:t>hub-and-spoke</a:t>
            </a:r>
            <a:r>
              <a:rPr lang="en-US" sz="2400" dirty="0">
                <a:latin typeface="Segoe UI"/>
                <a:cs typeface="Segoe UI"/>
              </a:rPr>
              <a:t> airline.</a:t>
            </a:r>
          </a:p>
          <a:p>
            <a:pPr marL="914400" indent="-457200">
              <a:spcBef>
                <a:spcPts val="600"/>
              </a:spcBef>
              <a:spcAft>
                <a:spcPts val="600"/>
              </a:spcAft>
              <a:buFont typeface="Arial"/>
              <a:buChar char="•"/>
            </a:pPr>
            <a:r>
              <a:rPr lang="en-US" sz="2400" b="1" dirty="0">
                <a:latin typeface="Segoe UI"/>
                <a:cs typeface="Segoe UI"/>
              </a:rPr>
              <a:t>Ryanair: </a:t>
            </a:r>
            <a:r>
              <a:rPr lang="en-US" sz="2400" dirty="0">
                <a:latin typeface="Segoe UI"/>
                <a:cs typeface="Segoe UI"/>
              </a:rPr>
              <a:t>low-cost, </a:t>
            </a:r>
            <a:r>
              <a:rPr lang="en-US" sz="2400" u="sng" dirty="0">
                <a:latin typeface="Segoe UI"/>
                <a:cs typeface="Segoe UI"/>
              </a:rPr>
              <a:t>point-to-point</a:t>
            </a:r>
            <a:r>
              <a:rPr lang="en-US" sz="2400" dirty="0">
                <a:latin typeface="Segoe UI"/>
                <a:cs typeface="Segoe UI"/>
              </a:rPr>
              <a:t> airline.</a:t>
            </a:r>
          </a:p>
          <a:p>
            <a:pPr marL="914400" indent="-457200">
              <a:spcBef>
                <a:spcPts val="600"/>
              </a:spcBef>
              <a:spcAft>
                <a:spcPts val="600"/>
              </a:spcAft>
              <a:buFont typeface="Arial"/>
            </a:pPr>
            <a:r>
              <a:rPr lang="en-US" sz="600" dirty="0">
                <a:latin typeface="Segoe UI"/>
                <a:cs typeface="Segoe UI"/>
              </a:rPr>
              <a:t> </a:t>
            </a:r>
          </a:p>
          <a:p>
            <a:pPr marL="914400" indent="-457200">
              <a:spcBef>
                <a:spcPts val="600"/>
              </a:spcBef>
              <a:spcAft>
                <a:spcPts val="600"/>
              </a:spcAft>
              <a:buFont typeface="Arial"/>
              <a:buChar char="•"/>
            </a:pPr>
            <a:r>
              <a:rPr lang="en-US" sz="2400" b="1" dirty="0">
                <a:latin typeface="Segoe UI"/>
                <a:cs typeface="Segoe UI"/>
              </a:rPr>
              <a:t>Whole European Network</a:t>
            </a:r>
            <a:r>
              <a:rPr lang="en-US" sz="2400">
                <a:latin typeface="Segoe UI"/>
                <a:cs typeface="Segoe UI"/>
              </a:rPr>
              <a:t>: collapse of all airlines network.</a:t>
            </a:r>
          </a:p>
          <a:p>
            <a:pPr marL="914400" indent="-457200">
              <a:spcBef>
                <a:spcPts val="600"/>
              </a:spcBef>
              <a:spcAft>
                <a:spcPts val="600"/>
              </a:spcAft>
              <a:buFont typeface="Arial"/>
              <a:buChar char="•"/>
            </a:pPr>
            <a:endParaRPr lang="en-US" sz="2400" b="1" dirty="0">
              <a:latin typeface="Segoe UI"/>
              <a:cs typeface="Segoe UI"/>
            </a:endParaRPr>
          </a:p>
          <a:p>
            <a:pPr marL="914400" lvl="1" indent="-457200">
              <a:spcBef>
                <a:spcPts val="600"/>
              </a:spcBef>
              <a:spcAft>
                <a:spcPts val="600"/>
              </a:spcAft>
              <a:buFont typeface="Arial"/>
              <a:buChar char="•"/>
            </a:pPr>
            <a:endParaRPr lang="en-US" sz="2400" b="1" dirty="0">
              <a:latin typeface="Segoe UI"/>
              <a:cs typeface="Segoe UI"/>
            </a:endParaRPr>
          </a:p>
          <a:p>
            <a:pPr marL="800100" lvl="1" indent="-342900">
              <a:spcBef>
                <a:spcPts val="600"/>
              </a:spcBef>
              <a:spcAft>
                <a:spcPts val="600"/>
              </a:spcAft>
              <a:buFont typeface="Arial"/>
              <a:buChar char="•"/>
            </a:pPr>
            <a:endParaRPr lang="en-US" sz="2400" dirty="0">
              <a:latin typeface="Segoe UI"/>
              <a:cs typeface="Segoe UI"/>
            </a:endParaRPr>
          </a:p>
        </p:txBody>
      </p:sp>
      <p:sp>
        <p:nvSpPr>
          <p:cNvPr id="6" name="Plus Sign 5">
            <a:extLst>
              <a:ext uri="{FF2B5EF4-FFF2-40B4-BE49-F238E27FC236}">
                <a16:creationId xmlns:a16="http://schemas.microsoft.com/office/drawing/2014/main" id="{6ADD6CA8-C2C4-7C18-5176-6EDFDF7143C0}"/>
              </a:ext>
            </a:extLst>
          </p:cNvPr>
          <p:cNvSpPr/>
          <p:nvPr/>
        </p:nvSpPr>
        <p:spPr>
          <a:xfrm>
            <a:off x="1892529" y="3025504"/>
            <a:ext cx="317549" cy="328890"/>
          </a:xfrm>
          <a:prstGeom prst="mathPlus">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4750371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E6C5F4-26CC-7471-EA55-5DF3C49CA4F1}"/>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B381392B-175D-AEB4-78BB-0DCBE55AC70D}"/>
              </a:ext>
            </a:extLst>
          </p:cNvPr>
          <p:cNvSpPr txBox="1"/>
          <p:nvPr/>
        </p:nvSpPr>
        <p:spPr>
          <a:xfrm>
            <a:off x="1" y="6720560"/>
            <a:ext cx="12191999" cy="168216"/>
          </a:xfrm>
          <a:prstGeom prst="roundRect">
            <a:avLst>
              <a:gd name="adj" fmla="val 0"/>
            </a:avLst>
          </a:prstGeom>
          <a:solidFill>
            <a:schemeClr val="tx2">
              <a:lumMod val="90000"/>
              <a:lumOff val="10000"/>
            </a:schemeClr>
          </a:solidFill>
        </p:spPr>
        <p:txBody>
          <a:bodyPr wrap="square" anchor="ctr">
            <a:noAutofit/>
          </a:bodyPr>
          <a:lstStyle/>
          <a:p>
            <a:pPr algn="r">
              <a:spcBef>
                <a:spcPts val="1500"/>
              </a:spcBef>
              <a:spcAft>
                <a:spcPts val="2250"/>
              </a:spcAft>
            </a:pPr>
            <a:endParaRPr lang="en-US" sz="1600" b="1" i="0" noProof="0" dirty="0">
              <a:solidFill>
                <a:srgbClr val="062F6E"/>
              </a:solidFill>
              <a:effectLst/>
              <a:latin typeface="Raleway" panose="020F0502020204030204" pitchFamily="2" charset="0"/>
            </a:endParaRPr>
          </a:p>
        </p:txBody>
      </p:sp>
      <p:sp>
        <p:nvSpPr>
          <p:cNvPr id="29" name="Rectangle 28">
            <a:extLst>
              <a:ext uri="{FF2B5EF4-FFF2-40B4-BE49-F238E27FC236}">
                <a16:creationId xmlns:a16="http://schemas.microsoft.com/office/drawing/2014/main" id="{CC937E35-142A-0565-D84A-FB28DBF032F4}"/>
              </a:ext>
            </a:extLst>
          </p:cNvPr>
          <p:cNvSpPr>
            <a:spLocks noChangeAspect="1"/>
          </p:cNvSpPr>
          <p:nvPr/>
        </p:nvSpPr>
        <p:spPr>
          <a:xfrm>
            <a:off x="-1" y="0"/>
            <a:ext cx="796596" cy="830253"/>
          </a:xfrm>
          <a:prstGeom prst="rect">
            <a:avLst/>
          </a:prstGeom>
          <a:solidFill>
            <a:schemeClr val="bg1"/>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noProof="0" dirty="0">
                <a:solidFill>
                  <a:schemeClr val="tx1"/>
                </a:solidFill>
                <a:latin typeface="Segoe UI Black" panose="020B0A02040204020203" pitchFamily="34" charset="0"/>
                <a:ea typeface="Segoe UI Black" panose="020B0A02040204020203" pitchFamily="34" charset="0"/>
              </a:rPr>
              <a:t>1</a:t>
            </a:r>
          </a:p>
        </p:txBody>
      </p:sp>
      <p:sp>
        <p:nvSpPr>
          <p:cNvPr id="32" name="TextBox 31">
            <a:extLst>
              <a:ext uri="{FF2B5EF4-FFF2-40B4-BE49-F238E27FC236}">
                <a16:creationId xmlns:a16="http://schemas.microsoft.com/office/drawing/2014/main" id="{670F82D9-45F2-33DC-7BD5-36951A447B43}"/>
              </a:ext>
            </a:extLst>
          </p:cNvPr>
          <p:cNvSpPr txBox="1"/>
          <p:nvPr/>
        </p:nvSpPr>
        <p:spPr>
          <a:xfrm>
            <a:off x="796595" y="0"/>
            <a:ext cx="11395405" cy="830253"/>
          </a:xfrm>
          <a:prstGeom prst="rect">
            <a:avLst/>
          </a:prstGeom>
          <a:noFill/>
          <a:ln w="28575">
            <a:solidFill>
              <a:schemeClr val="tx1"/>
            </a:solidFill>
          </a:ln>
        </p:spPr>
        <p:txBody>
          <a:bodyPr wrap="square" lIns="91440" tIns="45720" rIns="91440" bIns="45720" rtlCol="0" anchor="ctr">
            <a:normAutofit/>
          </a:bodyPr>
          <a:lstStyle/>
          <a:p>
            <a:pPr marL="174625"/>
            <a:r>
              <a:rPr lang="en-US" sz="4000" dirty="0">
                <a:latin typeface="Segoe UI Semibold"/>
                <a:cs typeface="Segoe UI Semibold"/>
              </a:rPr>
              <a:t>Network Description</a:t>
            </a:r>
            <a:endParaRPr lang="en-US" dirty="0"/>
          </a:p>
        </p:txBody>
      </p:sp>
      <p:sp>
        <p:nvSpPr>
          <p:cNvPr id="5" name="TextBox 4">
            <a:extLst>
              <a:ext uri="{FF2B5EF4-FFF2-40B4-BE49-F238E27FC236}">
                <a16:creationId xmlns:a16="http://schemas.microsoft.com/office/drawing/2014/main" id="{EA88E9FC-26E6-18EB-41C3-06A371F21B46}"/>
              </a:ext>
            </a:extLst>
          </p:cNvPr>
          <p:cNvSpPr txBox="1"/>
          <p:nvPr/>
        </p:nvSpPr>
        <p:spPr>
          <a:xfrm>
            <a:off x="-2356" y="1174465"/>
            <a:ext cx="5009528" cy="3093154"/>
          </a:xfrm>
          <a:prstGeom prst="rect">
            <a:avLst/>
          </a:prstGeom>
          <a:noFill/>
        </p:spPr>
        <p:txBody>
          <a:bodyPr wrap="square" lIns="91440" tIns="45720" rIns="91440" bIns="45720" rtlCol="0" anchor="t">
            <a:spAutoFit/>
          </a:bodyPr>
          <a:lstStyle/>
          <a:p>
            <a:pPr marL="171450" indent="-171450">
              <a:spcBef>
                <a:spcPts val="300"/>
              </a:spcBef>
              <a:spcAft>
                <a:spcPts val="300"/>
              </a:spcAft>
              <a:buFont typeface="Arial" panose="020B0604020202020204" pitchFamily="34" charset="0"/>
              <a:buChar char="•"/>
            </a:pPr>
            <a:r>
              <a:rPr lang="en-US" sz="2000" b="1" dirty="0">
                <a:latin typeface="Segoe UI"/>
                <a:cs typeface="Segoe UI"/>
              </a:rPr>
              <a:t>Data Selection:</a:t>
            </a:r>
            <a:endParaRPr lang="en-US" sz="1600" b="1" dirty="0">
              <a:latin typeface="Aptos" panose="02110004020202020204"/>
              <a:cs typeface="Segoe UI"/>
            </a:endParaRPr>
          </a:p>
          <a:p>
            <a:pPr marL="571500" lvl="1" indent="-228600">
              <a:spcBef>
                <a:spcPts val="300"/>
              </a:spcBef>
              <a:spcAft>
                <a:spcPts val="300"/>
              </a:spcAft>
              <a:buFont typeface="Arial"/>
              <a:buChar char="•"/>
            </a:pPr>
            <a:r>
              <a:rPr lang="en-US" sz="2000" b="1" dirty="0">
                <a:latin typeface="Segoe UI"/>
                <a:cs typeface="Segoe UI"/>
              </a:rPr>
              <a:t>Lufthansa: </a:t>
            </a:r>
            <a:r>
              <a:rPr lang="en-US" sz="2000" u="sng" dirty="0">
                <a:latin typeface="Segoe UI"/>
                <a:cs typeface="Segoe UI"/>
              </a:rPr>
              <a:t>hub-and-spoke</a:t>
            </a:r>
            <a:r>
              <a:rPr lang="en-US" sz="2000" dirty="0">
                <a:latin typeface="Segoe UI"/>
                <a:cs typeface="Segoe UI"/>
              </a:rPr>
              <a:t>.</a:t>
            </a:r>
          </a:p>
          <a:p>
            <a:pPr marL="571500" indent="-228600">
              <a:spcBef>
                <a:spcPts val="300"/>
              </a:spcBef>
              <a:spcAft>
                <a:spcPts val="300"/>
              </a:spcAft>
              <a:buFont typeface="Arial"/>
              <a:buChar char="•"/>
            </a:pPr>
            <a:r>
              <a:rPr lang="en-US" sz="2000" b="1" dirty="0">
                <a:latin typeface="Segoe UI"/>
                <a:cs typeface="Segoe UI"/>
              </a:rPr>
              <a:t>Air France: </a:t>
            </a:r>
            <a:r>
              <a:rPr lang="en-US" sz="2000" u="sng" dirty="0">
                <a:latin typeface="Segoe UI"/>
                <a:cs typeface="Segoe UI"/>
              </a:rPr>
              <a:t>hub-and-spoke</a:t>
            </a:r>
            <a:r>
              <a:rPr lang="en-US" sz="2000" dirty="0">
                <a:latin typeface="Segoe UI"/>
                <a:cs typeface="Segoe UI"/>
              </a:rPr>
              <a:t>.</a:t>
            </a:r>
          </a:p>
          <a:p>
            <a:pPr marL="571500" indent="-228600">
              <a:spcBef>
                <a:spcPts val="300"/>
              </a:spcBef>
              <a:spcAft>
                <a:spcPts val="300"/>
              </a:spcAft>
              <a:buFont typeface="Arial"/>
              <a:buChar char="•"/>
            </a:pPr>
            <a:r>
              <a:rPr lang="en-US" sz="2000" b="1" dirty="0">
                <a:latin typeface="Segoe UI"/>
                <a:cs typeface="Segoe UI"/>
              </a:rPr>
              <a:t>Ryanair: </a:t>
            </a:r>
            <a:r>
              <a:rPr lang="en-US" sz="2000" u="sng" dirty="0">
                <a:latin typeface="Segoe UI"/>
                <a:cs typeface="Segoe UI"/>
              </a:rPr>
              <a:t>point-to-point</a:t>
            </a:r>
            <a:r>
              <a:rPr lang="en-US" sz="2000" dirty="0">
                <a:latin typeface="Segoe UI"/>
                <a:cs typeface="Segoe UI"/>
              </a:rPr>
              <a:t>.</a:t>
            </a:r>
          </a:p>
          <a:p>
            <a:pPr marL="571500" indent="-228600">
              <a:spcBef>
                <a:spcPts val="300"/>
              </a:spcBef>
              <a:spcAft>
                <a:spcPts val="300"/>
              </a:spcAft>
              <a:buFont typeface="Arial"/>
              <a:buChar char="•"/>
            </a:pPr>
            <a:r>
              <a:rPr lang="en-US" sz="2000" b="1" dirty="0">
                <a:latin typeface="Segoe UI"/>
                <a:cs typeface="Segoe UI"/>
              </a:rPr>
              <a:t>Whole European Network</a:t>
            </a:r>
            <a:r>
              <a:rPr lang="en-US" sz="2000" dirty="0">
                <a:latin typeface="Segoe UI"/>
                <a:cs typeface="Segoe UI"/>
              </a:rPr>
              <a:t>.</a:t>
            </a:r>
          </a:p>
          <a:p>
            <a:pPr marL="914400" indent="-457200">
              <a:spcBef>
                <a:spcPts val="300"/>
              </a:spcBef>
              <a:spcAft>
                <a:spcPts val="300"/>
              </a:spcAft>
              <a:buFont typeface="Arial"/>
              <a:buChar char="•"/>
            </a:pPr>
            <a:endParaRPr lang="en-US" sz="2000" b="1" dirty="0">
              <a:latin typeface="Segoe UI"/>
              <a:cs typeface="Segoe UI"/>
            </a:endParaRPr>
          </a:p>
          <a:p>
            <a:pPr marL="914400" lvl="1" indent="-457200">
              <a:spcBef>
                <a:spcPts val="300"/>
              </a:spcBef>
              <a:spcAft>
                <a:spcPts val="300"/>
              </a:spcAft>
              <a:buFont typeface="Arial"/>
              <a:buChar char="•"/>
            </a:pPr>
            <a:endParaRPr lang="en-US" sz="2000" b="1" dirty="0">
              <a:latin typeface="Segoe UI"/>
              <a:cs typeface="Segoe UI"/>
            </a:endParaRPr>
          </a:p>
          <a:p>
            <a:pPr marL="800100" lvl="1" indent="-342900">
              <a:spcBef>
                <a:spcPts val="300"/>
              </a:spcBef>
              <a:spcAft>
                <a:spcPts val="300"/>
              </a:spcAft>
              <a:buFont typeface="Arial"/>
              <a:buChar char="•"/>
            </a:pPr>
            <a:endParaRPr lang="en-US" sz="2000" dirty="0">
              <a:latin typeface="Segoe UI"/>
              <a:cs typeface="Segoe UI"/>
            </a:endParaRPr>
          </a:p>
        </p:txBody>
      </p:sp>
      <p:pic>
        <p:nvPicPr>
          <p:cNvPr id="7" name="Picture 6">
            <a:extLst>
              <a:ext uri="{FF2B5EF4-FFF2-40B4-BE49-F238E27FC236}">
                <a16:creationId xmlns:a16="http://schemas.microsoft.com/office/drawing/2014/main" id="{046C4D70-5AED-3AD8-D028-984445C8433A}"/>
              </a:ext>
            </a:extLst>
          </p:cNvPr>
          <p:cNvPicPr>
            <a:picLocks noChangeAspect="1"/>
          </p:cNvPicPr>
          <p:nvPr/>
        </p:nvPicPr>
        <p:blipFill>
          <a:blip r:embed="rId3"/>
          <a:srcRect l="1258" r="1258" b="148"/>
          <a:stretch/>
        </p:blipFill>
        <p:spPr>
          <a:xfrm>
            <a:off x="3913632" y="1173572"/>
            <a:ext cx="8278374" cy="4260924"/>
          </a:xfrm>
          <a:prstGeom prst="rect">
            <a:avLst/>
          </a:prstGeom>
        </p:spPr>
      </p:pic>
      <p:sp>
        <p:nvSpPr>
          <p:cNvPr id="3" name="TextBox 2">
            <a:extLst>
              <a:ext uri="{FF2B5EF4-FFF2-40B4-BE49-F238E27FC236}">
                <a16:creationId xmlns:a16="http://schemas.microsoft.com/office/drawing/2014/main" id="{8CE52C13-650A-762C-2851-385AE517B20D}"/>
              </a:ext>
            </a:extLst>
          </p:cNvPr>
          <p:cNvSpPr txBox="1"/>
          <p:nvPr/>
        </p:nvSpPr>
        <p:spPr>
          <a:xfrm>
            <a:off x="367575" y="5600432"/>
            <a:ext cx="5361559" cy="954107"/>
          </a:xfrm>
          <a:prstGeom prst="rect">
            <a:avLst/>
          </a:prstGeom>
          <a:noFill/>
        </p:spPr>
        <p:txBody>
          <a:bodyPr wrap="square" lIns="91440" tIns="45720" rIns="91440" bIns="45720" rtlCol="0" anchor="t">
            <a:spAutoFit/>
          </a:bodyPr>
          <a:lstStyle/>
          <a:p>
            <a:r>
              <a:rPr lang="en-US" sz="2800" dirty="0">
                <a:latin typeface="Segoe UI Semibold"/>
                <a:cs typeface="Segoe UI Semibold"/>
              </a:rPr>
              <a:t>In the plots, we can already see some interesting insights...</a:t>
            </a:r>
            <a:endParaRPr lang="en-US" sz="1050" dirty="0"/>
          </a:p>
        </p:txBody>
      </p:sp>
      <p:sp>
        <p:nvSpPr>
          <p:cNvPr id="8" name="TextBox 7">
            <a:extLst>
              <a:ext uri="{FF2B5EF4-FFF2-40B4-BE49-F238E27FC236}">
                <a16:creationId xmlns:a16="http://schemas.microsoft.com/office/drawing/2014/main" id="{2262FF57-C37E-47C7-DEAE-314B2A9CA7EB}"/>
              </a:ext>
            </a:extLst>
          </p:cNvPr>
          <p:cNvSpPr txBox="1"/>
          <p:nvPr/>
        </p:nvSpPr>
        <p:spPr>
          <a:xfrm>
            <a:off x="6829335" y="5600432"/>
            <a:ext cx="5361559" cy="954107"/>
          </a:xfrm>
          <a:prstGeom prst="rect">
            <a:avLst/>
          </a:prstGeom>
          <a:noFill/>
        </p:spPr>
        <p:txBody>
          <a:bodyPr wrap="square" lIns="91440" tIns="45720" rIns="91440" bIns="45720" rtlCol="0" anchor="t">
            <a:spAutoFit/>
          </a:bodyPr>
          <a:lstStyle/>
          <a:p>
            <a:r>
              <a:rPr lang="en-US" sz="2800" b="1" dirty="0">
                <a:latin typeface="Segoe UI"/>
                <a:cs typeface="Segoe UI Semibold"/>
              </a:rPr>
              <a:t>Goal</a:t>
            </a:r>
            <a:r>
              <a:rPr lang="en-US" sz="2800" dirty="0">
                <a:latin typeface="Segoe UI Semibold"/>
                <a:cs typeface="Segoe UI Semibold"/>
              </a:rPr>
              <a:t>: confirm them quantitatively</a:t>
            </a:r>
            <a:endParaRPr lang="en-US" dirty="0"/>
          </a:p>
        </p:txBody>
      </p:sp>
      <p:cxnSp>
        <p:nvCxnSpPr>
          <p:cNvPr id="9" name="Straight Arrow Connector 8">
            <a:extLst>
              <a:ext uri="{FF2B5EF4-FFF2-40B4-BE49-F238E27FC236}">
                <a16:creationId xmlns:a16="http://schemas.microsoft.com/office/drawing/2014/main" id="{6EDCFD65-2336-9611-D2E8-528305463F84}"/>
              </a:ext>
            </a:extLst>
          </p:cNvPr>
          <p:cNvCxnSpPr/>
          <p:nvPr/>
        </p:nvCxnSpPr>
        <p:spPr>
          <a:xfrm flipV="1">
            <a:off x="5727746" y="6069968"/>
            <a:ext cx="1086037" cy="1688"/>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356745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B15FEAE0-697B-5F01-71DC-1E20C18EC16C}"/>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C37CC817-4A62-8F72-AA47-BAD47E011461}"/>
              </a:ext>
            </a:extLst>
          </p:cNvPr>
          <p:cNvSpPr txBox="1"/>
          <p:nvPr/>
        </p:nvSpPr>
        <p:spPr>
          <a:xfrm>
            <a:off x="1" y="6720560"/>
            <a:ext cx="12191999" cy="168216"/>
          </a:xfrm>
          <a:prstGeom prst="roundRect">
            <a:avLst>
              <a:gd name="adj" fmla="val 0"/>
            </a:avLst>
          </a:prstGeom>
          <a:solidFill>
            <a:schemeClr val="tx2">
              <a:lumMod val="90000"/>
              <a:lumOff val="10000"/>
            </a:schemeClr>
          </a:solidFill>
        </p:spPr>
        <p:txBody>
          <a:bodyPr wrap="square" anchor="ctr">
            <a:noAutofit/>
          </a:bodyPr>
          <a:lstStyle/>
          <a:p>
            <a:pPr algn="r">
              <a:spcBef>
                <a:spcPts val="1500"/>
              </a:spcBef>
              <a:spcAft>
                <a:spcPts val="2250"/>
              </a:spcAft>
            </a:pPr>
            <a:endParaRPr lang="en-US" sz="1600" b="1" i="0" noProof="0" dirty="0">
              <a:solidFill>
                <a:srgbClr val="062F6E"/>
              </a:solidFill>
              <a:effectLst/>
              <a:latin typeface="Raleway" panose="020F0502020204030204" pitchFamily="2" charset="0"/>
            </a:endParaRPr>
          </a:p>
        </p:txBody>
      </p:sp>
      <p:sp>
        <p:nvSpPr>
          <p:cNvPr id="29" name="Rectangle 28">
            <a:extLst>
              <a:ext uri="{FF2B5EF4-FFF2-40B4-BE49-F238E27FC236}">
                <a16:creationId xmlns:a16="http://schemas.microsoft.com/office/drawing/2014/main" id="{442346E7-5F73-3FF1-CFD3-111846872336}"/>
              </a:ext>
            </a:extLst>
          </p:cNvPr>
          <p:cNvSpPr>
            <a:spLocks noChangeAspect="1"/>
          </p:cNvSpPr>
          <p:nvPr/>
        </p:nvSpPr>
        <p:spPr>
          <a:xfrm>
            <a:off x="-1" y="0"/>
            <a:ext cx="796596" cy="830253"/>
          </a:xfrm>
          <a:prstGeom prst="rect">
            <a:avLst/>
          </a:prstGeom>
          <a:solidFill>
            <a:schemeClr val="bg1"/>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3600" dirty="0">
                <a:solidFill>
                  <a:schemeClr val="tx1"/>
                </a:solidFill>
                <a:latin typeface="Segoe UI Black"/>
                <a:ea typeface="Segoe UI Black"/>
              </a:rPr>
              <a:t>2</a:t>
            </a:r>
            <a:endParaRPr lang="en-US" sz="3600" noProof="0" dirty="0">
              <a:solidFill>
                <a:schemeClr val="tx1"/>
              </a:solidFill>
              <a:latin typeface="Segoe UI Black" panose="020B0A02040204020203" pitchFamily="34" charset="0"/>
              <a:ea typeface="Segoe UI Black" panose="020B0A02040204020203" pitchFamily="34" charset="0"/>
            </a:endParaRPr>
          </a:p>
        </p:txBody>
      </p:sp>
      <p:sp>
        <p:nvSpPr>
          <p:cNvPr id="32" name="TextBox 31">
            <a:extLst>
              <a:ext uri="{FF2B5EF4-FFF2-40B4-BE49-F238E27FC236}">
                <a16:creationId xmlns:a16="http://schemas.microsoft.com/office/drawing/2014/main" id="{54048BBE-9F2E-3E65-D34B-F7D46C0A67C1}"/>
              </a:ext>
            </a:extLst>
          </p:cNvPr>
          <p:cNvSpPr txBox="1"/>
          <p:nvPr/>
        </p:nvSpPr>
        <p:spPr>
          <a:xfrm>
            <a:off x="796595" y="0"/>
            <a:ext cx="11395405" cy="830253"/>
          </a:xfrm>
          <a:prstGeom prst="rect">
            <a:avLst/>
          </a:prstGeom>
          <a:noFill/>
          <a:ln w="28575">
            <a:solidFill>
              <a:schemeClr val="tx1"/>
            </a:solidFill>
          </a:ln>
        </p:spPr>
        <p:txBody>
          <a:bodyPr wrap="square" lIns="91440" tIns="45720" rIns="91440" bIns="45720" rtlCol="0" anchor="ctr">
            <a:normAutofit/>
          </a:bodyPr>
          <a:lstStyle/>
          <a:p>
            <a:r>
              <a:rPr lang="en-US" sz="4000">
                <a:latin typeface="Segoe UI Semibold"/>
                <a:cs typeface="Segoe UI Semibold"/>
              </a:rPr>
              <a:t> Recap on the (Micro, Macro)-scale Analysis</a:t>
            </a:r>
            <a:endParaRPr lang="en-US"/>
          </a:p>
        </p:txBody>
      </p:sp>
      <p:sp>
        <p:nvSpPr>
          <p:cNvPr id="6" name="TextBox 5">
            <a:extLst>
              <a:ext uri="{FF2B5EF4-FFF2-40B4-BE49-F238E27FC236}">
                <a16:creationId xmlns:a16="http://schemas.microsoft.com/office/drawing/2014/main" id="{FF3151D1-AD5C-5DF8-D1E5-899C1539EF73}"/>
              </a:ext>
            </a:extLst>
          </p:cNvPr>
          <p:cNvSpPr txBox="1"/>
          <p:nvPr/>
        </p:nvSpPr>
        <p:spPr>
          <a:xfrm>
            <a:off x="399980" y="1223233"/>
            <a:ext cx="11544440" cy="4924425"/>
          </a:xfrm>
          <a:prstGeom prst="rect">
            <a:avLst/>
          </a:prstGeom>
          <a:noFill/>
        </p:spPr>
        <p:txBody>
          <a:bodyPr wrap="square" lIns="91440" tIns="45720" rIns="91440" bIns="45720" rtlCol="0" anchor="t">
            <a:spAutoFit/>
          </a:bodyPr>
          <a:lstStyle/>
          <a:p>
            <a:r>
              <a:rPr lang="en-US" sz="2400" noProof="0" dirty="0">
                <a:latin typeface="Segoe UI"/>
                <a:cs typeface="Segoe UI"/>
              </a:rPr>
              <a:t>We</a:t>
            </a:r>
            <a:r>
              <a:rPr lang="en-US" sz="2400" dirty="0">
                <a:latin typeface="Segoe UI"/>
                <a:cs typeface="Segoe UI"/>
              </a:rPr>
              <a:t> have computed the following </a:t>
            </a:r>
            <a:r>
              <a:rPr lang="en-US" sz="2400" b="1" dirty="0">
                <a:latin typeface="Segoe UI"/>
                <a:cs typeface="Segoe UI"/>
              </a:rPr>
              <a:t>microscale measures</a:t>
            </a:r>
            <a:r>
              <a:rPr lang="en-US" sz="2400" dirty="0">
                <a:latin typeface="Segoe UI"/>
                <a:cs typeface="Segoe UI"/>
              </a:rPr>
              <a:t> for each airport (node) and each airline network:</a:t>
            </a:r>
            <a:endParaRPr lang="en-US" dirty="0">
              <a:latin typeface="Aptos" panose="02110004020202020204"/>
              <a:cs typeface="Segoe UI"/>
            </a:endParaRPr>
          </a:p>
          <a:p>
            <a:pPr marL="800100" lvl="1" indent="-342900">
              <a:spcBef>
                <a:spcPts val="300"/>
              </a:spcBef>
              <a:spcAft>
                <a:spcPts val="300"/>
              </a:spcAft>
              <a:buFont typeface="Arial" panose="020B0604020202020204" pitchFamily="34" charset="0"/>
              <a:buChar char="•"/>
            </a:pPr>
            <a:r>
              <a:rPr lang="en-US" sz="2400" b="1" dirty="0">
                <a:latin typeface="Segoe UI"/>
                <a:cs typeface="Segoe UI"/>
              </a:rPr>
              <a:t>Degree centrality.</a:t>
            </a:r>
            <a:endParaRPr lang="en-US" b="1"/>
          </a:p>
          <a:p>
            <a:pPr marL="800100" lvl="1" indent="-342900">
              <a:spcBef>
                <a:spcPts val="300"/>
              </a:spcBef>
              <a:spcAft>
                <a:spcPts val="300"/>
              </a:spcAft>
              <a:buFont typeface="Arial" panose="020B0604020202020204" pitchFamily="34" charset="0"/>
              <a:buChar char="•"/>
            </a:pPr>
            <a:r>
              <a:rPr lang="en-US" sz="2400" b="1" dirty="0">
                <a:latin typeface="Segoe UI"/>
                <a:cs typeface="Segoe UI"/>
              </a:rPr>
              <a:t>Closeness centrality.</a:t>
            </a:r>
            <a:endParaRPr lang="en-US" b="1"/>
          </a:p>
          <a:p>
            <a:pPr marL="800100" lvl="1" indent="-342900">
              <a:spcBef>
                <a:spcPts val="300"/>
              </a:spcBef>
              <a:spcAft>
                <a:spcPts val="300"/>
              </a:spcAft>
              <a:buFont typeface="Arial" panose="020B0604020202020204" pitchFamily="34" charset="0"/>
              <a:buChar char="•"/>
            </a:pPr>
            <a:r>
              <a:rPr lang="en-US" sz="2400" b="1" dirty="0">
                <a:latin typeface="Segoe UI"/>
                <a:cs typeface="Segoe UI"/>
              </a:rPr>
              <a:t>Betweenness centrality.</a:t>
            </a:r>
            <a:endParaRPr lang="en-US" b="1"/>
          </a:p>
          <a:p>
            <a:pPr marL="800100" lvl="1" indent="-342900">
              <a:spcBef>
                <a:spcPts val="300"/>
              </a:spcBef>
              <a:spcAft>
                <a:spcPts val="300"/>
              </a:spcAft>
              <a:buFont typeface="Arial" panose="020B0604020202020204" pitchFamily="34" charset="0"/>
              <a:buChar char="•"/>
            </a:pPr>
            <a:r>
              <a:rPr lang="en-US" sz="2400" b="1" dirty="0">
                <a:latin typeface="Segoe UI"/>
                <a:cs typeface="Segoe UI"/>
              </a:rPr>
              <a:t>Eigenvector centrality.</a:t>
            </a:r>
            <a:endParaRPr lang="en-US" b="1"/>
          </a:p>
          <a:p>
            <a:pPr marL="800100" lvl="1" indent="-342900">
              <a:spcBef>
                <a:spcPts val="300"/>
              </a:spcBef>
              <a:spcAft>
                <a:spcPts val="300"/>
              </a:spcAft>
              <a:buFont typeface="Arial" panose="020B0604020202020204" pitchFamily="34" charset="0"/>
              <a:buChar char="•"/>
            </a:pPr>
            <a:r>
              <a:rPr lang="en-US" sz="2400" b="1" dirty="0">
                <a:latin typeface="Segoe UI"/>
                <a:cs typeface="Segoe UI"/>
              </a:rPr>
              <a:t>Page-rank centrality.</a:t>
            </a:r>
            <a:endParaRPr lang="en-US" b="1">
              <a:latin typeface="Aptos" panose="02110004020202020204"/>
              <a:cs typeface="Segoe UI"/>
            </a:endParaRPr>
          </a:p>
          <a:p>
            <a:pPr marL="800100" lvl="1" indent="-342900">
              <a:spcBef>
                <a:spcPts val="300"/>
              </a:spcBef>
              <a:spcAft>
                <a:spcPts val="300"/>
              </a:spcAft>
              <a:buFont typeface="Arial" panose="020B0604020202020204" pitchFamily="34" charset="0"/>
              <a:buChar char="•"/>
            </a:pPr>
            <a:r>
              <a:rPr lang="en-US" sz="2400" b="1" dirty="0">
                <a:latin typeface="Segoe UI"/>
                <a:cs typeface="Segoe UI"/>
              </a:rPr>
              <a:t>Katz centrality.</a:t>
            </a:r>
            <a:endParaRPr lang="en-US" b="1"/>
          </a:p>
          <a:p>
            <a:pPr marL="800100" lvl="1" indent="-342900">
              <a:spcBef>
                <a:spcPts val="300"/>
              </a:spcBef>
              <a:spcAft>
                <a:spcPts val="300"/>
              </a:spcAft>
              <a:buFont typeface="Arial" panose="020B0604020202020204" pitchFamily="34" charset="0"/>
              <a:buChar char="•"/>
            </a:pPr>
            <a:r>
              <a:rPr lang="en-US" sz="2400" b="1" dirty="0">
                <a:latin typeface="Segoe UI"/>
                <a:cs typeface="Segoe UI"/>
              </a:rPr>
              <a:t>Clustering coefficient.</a:t>
            </a:r>
            <a:endParaRPr lang="en-US" b="1"/>
          </a:p>
          <a:p>
            <a:pPr marL="342900" indent="-342900">
              <a:spcBef>
                <a:spcPts val="600"/>
              </a:spcBef>
              <a:spcAft>
                <a:spcPts val="600"/>
              </a:spcAft>
              <a:buFont typeface="Arial" panose="020B0604020202020204" pitchFamily="34" charset="0"/>
              <a:buChar char="•"/>
            </a:pPr>
            <a:endParaRPr lang="en-US" sz="2400" dirty="0">
              <a:latin typeface="Segoe UI"/>
              <a:cs typeface="Segoe UI"/>
            </a:endParaRPr>
          </a:p>
          <a:p>
            <a:pPr marL="800100" lvl="1" indent="-342900">
              <a:spcBef>
                <a:spcPts val="600"/>
              </a:spcBef>
              <a:spcAft>
                <a:spcPts val="600"/>
              </a:spcAft>
              <a:buFont typeface="Arial" panose="020B0604020202020204" pitchFamily="34" charset="0"/>
              <a:buChar char="•"/>
            </a:pPr>
            <a:endParaRPr lang="en-US" sz="2400" dirty="0">
              <a:latin typeface="Segoe UI"/>
              <a:cs typeface="Segoe UI"/>
            </a:endParaRPr>
          </a:p>
        </p:txBody>
      </p:sp>
      <p:pic>
        <p:nvPicPr>
          <p:cNvPr id="13" name="Picture 12" descr="Proyecto Jupyter - Wikipedia, la enciclopedia libre">
            <a:extLst>
              <a:ext uri="{FF2B5EF4-FFF2-40B4-BE49-F238E27FC236}">
                <a16:creationId xmlns:a16="http://schemas.microsoft.com/office/drawing/2014/main" id="{F33BC1F3-A581-F7AA-EE9E-551291E7DC73}"/>
              </a:ext>
            </a:extLst>
          </p:cNvPr>
          <p:cNvPicPr>
            <a:picLocks noChangeAspect="1"/>
          </p:cNvPicPr>
          <p:nvPr/>
        </p:nvPicPr>
        <p:blipFill>
          <a:blip r:embed="rId3"/>
          <a:stretch>
            <a:fillRect/>
          </a:stretch>
        </p:blipFill>
        <p:spPr>
          <a:xfrm>
            <a:off x="5352288" y="2741295"/>
            <a:ext cx="2407920" cy="2789682"/>
          </a:xfrm>
          <a:prstGeom prst="rect">
            <a:avLst/>
          </a:prstGeom>
        </p:spPr>
      </p:pic>
      <p:sp>
        <p:nvSpPr>
          <p:cNvPr id="15" name="TextBox 14">
            <a:extLst>
              <a:ext uri="{FF2B5EF4-FFF2-40B4-BE49-F238E27FC236}">
                <a16:creationId xmlns:a16="http://schemas.microsoft.com/office/drawing/2014/main" id="{E45B5D69-B368-55C2-3B22-45E410D6B2DF}"/>
              </a:ext>
            </a:extLst>
          </p:cNvPr>
          <p:cNvSpPr txBox="1"/>
          <p:nvPr/>
        </p:nvSpPr>
        <p:spPr>
          <a:xfrm>
            <a:off x="7865655" y="3259568"/>
            <a:ext cx="4105783" cy="1754326"/>
          </a:xfrm>
          <a:prstGeom prst="rect">
            <a:avLst/>
          </a:prstGeom>
          <a:noFill/>
        </p:spPr>
        <p:txBody>
          <a:bodyPr wrap="square" lIns="91440" tIns="45720" rIns="91440" bIns="45720" rtlCol="0" anchor="t">
            <a:spAutoFit/>
          </a:bodyPr>
          <a:lstStyle/>
          <a:p>
            <a:pPr algn="ctr"/>
            <a:r>
              <a:rPr lang="en-US" sz="3600" dirty="0">
                <a:latin typeface="Segoe UI Semibold"/>
                <a:cs typeface="Segoe UI Semibold"/>
              </a:rPr>
              <a:t>Let's go to the notebook and see some results!</a:t>
            </a:r>
          </a:p>
        </p:txBody>
      </p:sp>
      <p:sp>
        <p:nvSpPr>
          <p:cNvPr id="11" name="Rectangle 10">
            <a:extLst>
              <a:ext uri="{FF2B5EF4-FFF2-40B4-BE49-F238E27FC236}">
                <a16:creationId xmlns:a16="http://schemas.microsoft.com/office/drawing/2014/main" id="{B5F85867-B21A-414A-6FD5-3161BA05F9D3}"/>
              </a:ext>
            </a:extLst>
          </p:cNvPr>
          <p:cNvSpPr/>
          <p:nvPr/>
        </p:nvSpPr>
        <p:spPr>
          <a:xfrm>
            <a:off x="5027901" y="2551006"/>
            <a:ext cx="6953774" cy="3162865"/>
          </a:xfrm>
          <a:prstGeom prst="rect">
            <a:avLst/>
          </a:prstGeom>
          <a:noFill/>
          <a:ln w="57150">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5219110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D950F888-D04F-C74D-D361-3C08A45C2426}"/>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7AFA6368-9C47-670C-8336-8298BC8E09A5}"/>
              </a:ext>
            </a:extLst>
          </p:cNvPr>
          <p:cNvSpPr txBox="1"/>
          <p:nvPr/>
        </p:nvSpPr>
        <p:spPr>
          <a:xfrm>
            <a:off x="1" y="6720560"/>
            <a:ext cx="12191999" cy="168216"/>
          </a:xfrm>
          <a:prstGeom prst="roundRect">
            <a:avLst>
              <a:gd name="adj" fmla="val 0"/>
            </a:avLst>
          </a:prstGeom>
          <a:solidFill>
            <a:schemeClr val="tx2">
              <a:lumMod val="90000"/>
              <a:lumOff val="10000"/>
            </a:schemeClr>
          </a:solidFill>
        </p:spPr>
        <p:txBody>
          <a:bodyPr wrap="square" anchor="ctr">
            <a:noAutofit/>
          </a:bodyPr>
          <a:lstStyle/>
          <a:p>
            <a:pPr algn="r">
              <a:spcBef>
                <a:spcPts val="1500"/>
              </a:spcBef>
              <a:spcAft>
                <a:spcPts val="2250"/>
              </a:spcAft>
            </a:pPr>
            <a:endParaRPr lang="en-US" sz="1600" b="1" i="0" noProof="0" dirty="0">
              <a:solidFill>
                <a:srgbClr val="062F6E"/>
              </a:solidFill>
              <a:effectLst/>
              <a:latin typeface="Raleway" panose="020F0502020204030204" pitchFamily="2" charset="0"/>
            </a:endParaRPr>
          </a:p>
        </p:txBody>
      </p:sp>
      <p:sp>
        <p:nvSpPr>
          <p:cNvPr id="29" name="Rectangle 28">
            <a:extLst>
              <a:ext uri="{FF2B5EF4-FFF2-40B4-BE49-F238E27FC236}">
                <a16:creationId xmlns:a16="http://schemas.microsoft.com/office/drawing/2014/main" id="{79AE2B9F-3643-712C-2314-27405F07BEA8}"/>
              </a:ext>
            </a:extLst>
          </p:cNvPr>
          <p:cNvSpPr>
            <a:spLocks noChangeAspect="1"/>
          </p:cNvSpPr>
          <p:nvPr/>
        </p:nvSpPr>
        <p:spPr>
          <a:xfrm>
            <a:off x="-1" y="0"/>
            <a:ext cx="796596" cy="830253"/>
          </a:xfrm>
          <a:prstGeom prst="rect">
            <a:avLst/>
          </a:prstGeom>
          <a:solidFill>
            <a:schemeClr val="bg1"/>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3600" dirty="0">
                <a:solidFill>
                  <a:schemeClr val="tx1"/>
                </a:solidFill>
                <a:latin typeface="Segoe UI Black"/>
                <a:ea typeface="Segoe UI Black"/>
              </a:rPr>
              <a:t>2</a:t>
            </a:r>
            <a:endParaRPr lang="en-US" sz="3600" noProof="0" dirty="0">
              <a:solidFill>
                <a:schemeClr val="tx1"/>
              </a:solidFill>
              <a:latin typeface="Segoe UI Black" panose="020B0A02040204020203" pitchFamily="34" charset="0"/>
              <a:ea typeface="Segoe UI Black" panose="020B0A02040204020203" pitchFamily="34" charset="0"/>
            </a:endParaRPr>
          </a:p>
        </p:txBody>
      </p:sp>
      <p:sp>
        <p:nvSpPr>
          <p:cNvPr id="32" name="TextBox 31">
            <a:extLst>
              <a:ext uri="{FF2B5EF4-FFF2-40B4-BE49-F238E27FC236}">
                <a16:creationId xmlns:a16="http://schemas.microsoft.com/office/drawing/2014/main" id="{08901740-E6DB-4C3E-C909-7BBD0F8B1453}"/>
              </a:ext>
            </a:extLst>
          </p:cNvPr>
          <p:cNvSpPr txBox="1"/>
          <p:nvPr/>
        </p:nvSpPr>
        <p:spPr>
          <a:xfrm>
            <a:off x="796595" y="0"/>
            <a:ext cx="11395405" cy="830253"/>
          </a:xfrm>
          <a:prstGeom prst="rect">
            <a:avLst/>
          </a:prstGeom>
          <a:noFill/>
          <a:ln w="28575">
            <a:solidFill>
              <a:schemeClr val="tx1"/>
            </a:solidFill>
          </a:ln>
        </p:spPr>
        <p:txBody>
          <a:bodyPr wrap="square" lIns="91440" tIns="45720" rIns="91440" bIns="45720" rtlCol="0" anchor="ctr">
            <a:normAutofit/>
          </a:bodyPr>
          <a:lstStyle/>
          <a:p>
            <a:r>
              <a:rPr lang="en-US" sz="4000">
                <a:latin typeface="Segoe UI Semibold"/>
                <a:cs typeface="Segoe UI Semibold"/>
              </a:rPr>
              <a:t> Recap on the (Micro, Macro)-scale Analysis</a:t>
            </a:r>
          </a:p>
        </p:txBody>
      </p:sp>
      <p:sp>
        <p:nvSpPr>
          <p:cNvPr id="3" name="TextBox 5">
            <a:extLst>
              <a:ext uri="{FF2B5EF4-FFF2-40B4-BE49-F238E27FC236}">
                <a16:creationId xmlns:a16="http://schemas.microsoft.com/office/drawing/2014/main" id="{43E3B51D-9181-845A-16CF-65BB1DF2FEB1}"/>
              </a:ext>
            </a:extLst>
          </p:cNvPr>
          <p:cNvSpPr txBox="1"/>
          <p:nvPr/>
        </p:nvSpPr>
        <p:spPr>
          <a:xfrm>
            <a:off x="399980" y="1223233"/>
            <a:ext cx="11544440" cy="6263253"/>
          </a:xfrm>
          <a:prstGeom prst="rect">
            <a:avLst/>
          </a:prstGeom>
          <a:noFill/>
        </p:spPr>
        <p:txBody>
          <a:bodyPr wrap="square" lIns="91440" tIns="45720" rIns="91440" bIns="45720" rtlCol="0" anchor="t">
            <a:spAutoFit/>
          </a:bodyPr>
          <a:lstStyle/>
          <a:p>
            <a:r>
              <a:rPr lang="en-US" sz="2400" noProof="0" dirty="0">
                <a:latin typeface="Segoe UI"/>
                <a:cs typeface="Segoe UI"/>
              </a:rPr>
              <a:t>We</a:t>
            </a:r>
            <a:r>
              <a:rPr lang="en-US" sz="2400" dirty="0">
                <a:latin typeface="Segoe UI"/>
                <a:cs typeface="Segoe UI"/>
              </a:rPr>
              <a:t> have computed the following </a:t>
            </a:r>
            <a:r>
              <a:rPr lang="en-US" sz="2400" b="1" dirty="0">
                <a:latin typeface="Segoe UI"/>
                <a:cs typeface="Segoe UI"/>
              </a:rPr>
              <a:t>macroscale measures</a:t>
            </a:r>
            <a:r>
              <a:rPr lang="en-US" sz="2400" dirty="0">
                <a:latin typeface="Segoe UI"/>
                <a:cs typeface="Segoe UI"/>
              </a:rPr>
              <a:t> for each airport (node) and each airline network:</a:t>
            </a:r>
            <a:endParaRPr lang="en-US" dirty="0">
              <a:latin typeface="Aptos" panose="02110004020202020204"/>
              <a:cs typeface="Segoe UI"/>
            </a:endParaRPr>
          </a:p>
          <a:p>
            <a:pPr marL="800100" lvl="1" indent="-342900">
              <a:spcBef>
                <a:spcPts val="300"/>
              </a:spcBef>
              <a:spcAft>
                <a:spcPts val="300"/>
              </a:spcAft>
              <a:buFont typeface="Arial" panose="020B0604020202020204" pitchFamily="34" charset="0"/>
              <a:buChar char="•"/>
            </a:pPr>
            <a:r>
              <a:rPr lang="en-US" sz="2400" b="1" dirty="0">
                <a:latin typeface="Segoe UI"/>
                <a:cs typeface="Segoe UI"/>
              </a:rPr>
              <a:t>Average shortest path length.</a:t>
            </a:r>
            <a:endParaRPr lang="en-US" b="1" dirty="0"/>
          </a:p>
          <a:p>
            <a:pPr marL="800100" lvl="1" indent="-342900">
              <a:spcBef>
                <a:spcPts val="300"/>
              </a:spcBef>
              <a:spcAft>
                <a:spcPts val="300"/>
              </a:spcAft>
              <a:buFont typeface="Arial" panose="020B0604020202020204" pitchFamily="34" charset="0"/>
              <a:buChar char="•"/>
            </a:pPr>
            <a:r>
              <a:rPr lang="en-US" sz="2400" b="1" dirty="0">
                <a:latin typeface="Segoe UI"/>
                <a:cs typeface="Segoe UI"/>
              </a:rPr>
              <a:t>Diameter.</a:t>
            </a:r>
            <a:endParaRPr lang="en-US" b="1" dirty="0"/>
          </a:p>
          <a:p>
            <a:pPr marL="800100" lvl="1" indent="-342900">
              <a:spcBef>
                <a:spcPts val="300"/>
              </a:spcBef>
              <a:spcAft>
                <a:spcPts val="300"/>
              </a:spcAft>
              <a:buFont typeface="Arial" panose="020B0604020202020204" pitchFamily="34" charset="0"/>
              <a:buChar char="•"/>
            </a:pPr>
            <a:r>
              <a:rPr lang="en-US" sz="2400" b="1" dirty="0">
                <a:latin typeface="Segoe UI"/>
                <a:cs typeface="Segoe UI"/>
              </a:rPr>
              <a:t>Radius.</a:t>
            </a:r>
            <a:endParaRPr lang="en-US" b="1" dirty="0"/>
          </a:p>
          <a:p>
            <a:pPr marL="800100" lvl="1" indent="-342900">
              <a:spcBef>
                <a:spcPts val="300"/>
              </a:spcBef>
              <a:spcAft>
                <a:spcPts val="300"/>
              </a:spcAft>
              <a:buFont typeface="Arial" panose="020B0604020202020204" pitchFamily="34" charset="0"/>
              <a:buChar char="•"/>
            </a:pPr>
            <a:r>
              <a:rPr lang="en-US" sz="2400" b="1" dirty="0">
                <a:latin typeface="Segoe UI"/>
                <a:cs typeface="Segoe UI"/>
              </a:rPr>
              <a:t>Average clustering coefficient.</a:t>
            </a:r>
            <a:endParaRPr lang="en-US" b="1" dirty="0"/>
          </a:p>
          <a:p>
            <a:pPr marL="800100" lvl="1" indent="-342900">
              <a:spcBef>
                <a:spcPts val="300"/>
              </a:spcBef>
              <a:spcAft>
                <a:spcPts val="300"/>
              </a:spcAft>
              <a:buFont typeface="Arial" panose="020B0604020202020204" pitchFamily="34" charset="0"/>
              <a:buChar char="•"/>
            </a:pPr>
            <a:r>
              <a:rPr lang="en-US" sz="2400" b="1" dirty="0">
                <a:latin typeface="Segoe UI"/>
                <a:cs typeface="Segoe UI"/>
              </a:rPr>
              <a:t>Average number of triangles per node.</a:t>
            </a:r>
            <a:endParaRPr lang="en-US" b="1" dirty="0">
              <a:latin typeface="Aptos" panose="02110004020202020204"/>
              <a:cs typeface="Segoe UI"/>
            </a:endParaRPr>
          </a:p>
          <a:p>
            <a:pPr marL="800100" lvl="1" indent="-342900">
              <a:spcBef>
                <a:spcPts val="300"/>
              </a:spcBef>
              <a:spcAft>
                <a:spcPts val="300"/>
              </a:spcAft>
              <a:buFont typeface="Arial" panose="020B0604020202020204" pitchFamily="34" charset="0"/>
              <a:buChar char="•"/>
            </a:pPr>
            <a:r>
              <a:rPr lang="en-US" sz="2400" b="1" dirty="0">
                <a:latin typeface="Segoe UI"/>
                <a:cs typeface="Segoe UI"/>
              </a:rPr>
              <a:t>Transitivity coefficient.</a:t>
            </a:r>
          </a:p>
          <a:p>
            <a:pPr marL="800100" lvl="1" indent="-342900">
              <a:spcBef>
                <a:spcPts val="300"/>
              </a:spcBef>
              <a:spcAft>
                <a:spcPts val="300"/>
              </a:spcAft>
              <a:buFont typeface="Arial" panose="020B0604020202020204" pitchFamily="34" charset="0"/>
              <a:buChar char="•"/>
            </a:pPr>
            <a:endParaRPr lang="en-US" sz="2400" b="1" dirty="0">
              <a:latin typeface="Segoe UI"/>
              <a:cs typeface="Segoe UI"/>
            </a:endParaRPr>
          </a:p>
          <a:p>
            <a:pPr>
              <a:spcBef>
                <a:spcPts val="300"/>
              </a:spcBef>
              <a:spcAft>
                <a:spcPts val="300"/>
              </a:spcAft>
            </a:pPr>
            <a:r>
              <a:rPr lang="en-US" sz="2400" dirty="0">
                <a:latin typeface="Segoe UI"/>
                <a:cs typeface="Segoe UI"/>
              </a:rPr>
              <a:t>Moreover, we also computed the </a:t>
            </a:r>
            <a:r>
              <a:rPr lang="en-US" sz="2400" b="1" dirty="0">
                <a:latin typeface="Segoe UI"/>
                <a:cs typeface="Segoe UI"/>
              </a:rPr>
              <a:t>periphery </a:t>
            </a:r>
            <a:r>
              <a:rPr lang="en-US" sz="2400" dirty="0">
                <a:latin typeface="Segoe UI"/>
                <a:cs typeface="Segoe UI"/>
              </a:rPr>
              <a:t>of each</a:t>
            </a:r>
          </a:p>
          <a:p>
            <a:pPr>
              <a:spcBef>
                <a:spcPts val="300"/>
              </a:spcBef>
              <a:spcAft>
                <a:spcPts val="300"/>
              </a:spcAft>
            </a:pPr>
            <a:r>
              <a:rPr lang="en-US" sz="2400" dirty="0">
                <a:latin typeface="Segoe UI"/>
                <a:cs typeface="Segoe UI"/>
              </a:rPr>
              <a:t>network plus its </a:t>
            </a:r>
            <a:r>
              <a:rPr lang="en-US" sz="2400" b="1" dirty="0">
                <a:latin typeface="Segoe UI"/>
                <a:cs typeface="Segoe UI"/>
              </a:rPr>
              <a:t>degree distribution</a:t>
            </a:r>
            <a:r>
              <a:rPr lang="en-US" sz="2400" dirty="0">
                <a:latin typeface="Segoe UI"/>
                <a:cs typeface="Segoe UI"/>
              </a:rPr>
              <a:t>.</a:t>
            </a:r>
          </a:p>
          <a:p>
            <a:pPr lvl="1">
              <a:spcBef>
                <a:spcPts val="300"/>
              </a:spcBef>
              <a:spcAft>
                <a:spcPts val="300"/>
              </a:spcAft>
            </a:pPr>
            <a:endParaRPr lang="en-US" sz="2400" b="1" dirty="0">
              <a:latin typeface="Segoe UI"/>
              <a:cs typeface="Segoe UI"/>
            </a:endParaRPr>
          </a:p>
          <a:p>
            <a:pPr marL="342900" indent="-342900">
              <a:spcBef>
                <a:spcPts val="600"/>
              </a:spcBef>
              <a:spcAft>
                <a:spcPts val="600"/>
              </a:spcAft>
              <a:buFont typeface="Arial" panose="020B0604020202020204" pitchFamily="34" charset="0"/>
              <a:buChar char="•"/>
            </a:pPr>
            <a:endParaRPr lang="en-US" sz="2400" dirty="0">
              <a:latin typeface="Segoe UI"/>
              <a:cs typeface="Segoe UI"/>
            </a:endParaRPr>
          </a:p>
          <a:p>
            <a:pPr marL="800100" lvl="1" indent="-342900">
              <a:spcBef>
                <a:spcPts val="600"/>
              </a:spcBef>
              <a:spcAft>
                <a:spcPts val="600"/>
              </a:spcAft>
              <a:buFont typeface="Arial" panose="020B0604020202020204" pitchFamily="34" charset="0"/>
              <a:buChar char="•"/>
            </a:pPr>
            <a:endParaRPr lang="en-US" sz="2400" dirty="0">
              <a:latin typeface="Segoe UI"/>
              <a:cs typeface="Segoe UI"/>
            </a:endParaRPr>
          </a:p>
        </p:txBody>
      </p:sp>
      <p:pic>
        <p:nvPicPr>
          <p:cNvPr id="7" name="Picture 12" descr="Proyecto Jupyter - Wikipedia, la enciclopedia libre">
            <a:extLst>
              <a:ext uri="{FF2B5EF4-FFF2-40B4-BE49-F238E27FC236}">
                <a16:creationId xmlns:a16="http://schemas.microsoft.com/office/drawing/2014/main" id="{9F4679CA-FA9A-EA7C-5E9F-193D90E8931D}"/>
              </a:ext>
            </a:extLst>
          </p:cNvPr>
          <p:cNvPicPr>
            <a:picLocks noChangeAspect="1"/>
          </p:cNvPicPr>
          <p:nvPr/>
        </p:nvPicPr>
        <p:blipFill>
          <a:blip r:embed="rId3"/>
          <a:stretch>
            <a:fillRect/>
          </a:stretch>
        </p:blipFill>
        <p:spPr>
          <a:xfrm>
            <a:off x="7943088" y="2769004"/>
            <a:ext cx="2407920" cy="2789682"/>
          </a:xfrm>
          <a:prstGeom prst="rect">
            <a:avLst/>
          </a:prstGeom>
        </p:spPr>
      </p:pic>
      <p:sp>
        <p:nvSpPr>
          <p:cNvPr id="9" name="TextBox 14">
            <a:extLst>
              <a:ext uri="{FF2B5EF4-FFF2-40B4-BE49-F238E27FC236}">
                <a16:creationId xmlns:a16="http://schemas.microsoft.com/office/drawing/2014/main" id="{75B9B2F9-194E-DCF0-D4E4-7632706AC713}"/>
              </a:ext>
            </a:extLst>
          </p:cNvPr>
          <p:cNvSpPr txBox="1"/>
          <p:nvPr/>
        </p:nvSpPr>
        <p:spPr>
          <a:xfrm>
            <a:off x="10359472" y="3425822"/>
            <a:ext cx="1598112" cy="1200329"/>
          </a:xfrm>
          <a:prstGeom prst="rect">
            <a:avLst/>
          </a:prstGeom>
          <a:noFill/>
        </p:spPr>
        <p:txBody>
          <a:bodyPr wrap="square" lIns="91440" tIns="45720" rIns="91440" bIns="45720" rtlCol="0" anchor="t">
            <a:spAutoFit/>
          </a:bodyPr>
          <a:lstStyle/>
          <a:p>
            <a:pPr algn="ctr"/>
            <a:r>
              <a:rPr lang="en-US" dirty="0">
                <a:latin typeface="Segoe UI Semibold"/>
                <a:cs typeface="Segoe UI Semibold"/>
              </a:rPr>
              <a:t>Let's go to the notebook and see some results!</a:t>
            </a:r>
          </a:p>
        </p:txBody>
      </p:sp>
      <p:sp>
        <p:nvSpPr>
          <p:cNvPr id="11" name="Rectangle 10">
            <a:extLst>
              <a:ext uri="{FF2B5EF4-FFF2-40B4-BE49-F238E27FC236}">
                <a16:creationId xmlns:a16="http://schemas.microsoft.com/office/drawing/2014/main" id="{25FB9221-3E15-EF80-3A55-09BA4EF8B7E1}"/>
              </a:ext>
            </a:extLst>
          </p:cNvPr>
          <p:cNvSpPr/>
          <p:nvPr/>
        </p:nvSpPr>
        <p:spPr>
          <a:xfrm>
            <a:off x="7771101" y="2703406"/>
            <a:ext cx="4196720" cy="2913484"/>
          </a:xfrm>
          <a:prstGeom prst="rect">
            <a:avLst/>
          </a:prstGeom>
          <a:noFill/>
          <a:ln w="57150">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9837460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693F91-F974-C072-7605-91B4FEF32B71}"/>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3DB60C42-4F00-5491-9C18-7FEEAE224213}"/>
              </a:ext>
            </a:extLst>
          </p:cNvPr>
          <p:cNvSpPr txBox="1"/>
          <p:nvPr/>
        </p:nvSpPr>
        <p:spPr>
          <a:xfrm>
            <a:off x="1" y="6720560"/>
            <a:ext cx="12191999" cy="168216"/>
          </a:xfrm>
          <a:prstGeom prst="roundRect">
            <a:avLst>
              <a:gd name="adj" fmla="val 0"/>
            </a:avLst>
          </a:prstGeom>
          <a:solidFill>
            <a:schemeClr val="tx2">
              <a:lumMod val="90000"/>
              <a:lumOff val="10000"/>
            </a:schemeClr>
          </a:solidFill>
        </p:spPr>
        <p:txBody>
          <a:bodyPr wrap="square" anchor="ctr">
            <a:noAutofit/>
          </a:bodyPr>
          <a:lstStyle/>
          <a:p>
            <a:pPr algn="r">
              <a:spcBef>
                <a:spcPts val="1500"/>
              </a:spcBef>
              <a:spcAft>
                <a:spcPts val="2250"/>
              </a:spcAft>
            </a:pPr>
            <a:endParaRPr lang="en-US" sz="1600" b="1" i="0" noProof="0" dirty="0">
              <a:solidFill>
                <a:srgbClr val="062F6E"/>
              </a:solidFill>
              <a:effectLst/>
              <a:latin typeface="Raleway" panose="020F0502020204030204" pitchFamily="2" charset="0"/>
            </a:endParaRPr>
          </a:p>
        </p:txBody>
      </p:sp>
      <p:sp>
        <p:nvSpPr>
          <p:cNvPr id="29" name="Rectangle 28">
            <a:extLst>
              <a:ext uri="{FF2B5EF4-FFF2-40B4-BE49-F238E27FC236}">
                <a16:creationId xmlns:a16="http://schemas.microsoft.com/office/drawing/2014/main" id="{B01119AD-258A-BE7B-499E-D030814D1B27}"/>
              </a:ext>
            </a:extLst>
          </p:cNvPr>
          <p:cNvSpPr>
            <a:spLocks noChangeAspect="1"/>
          </p:cNvSpPr>
          <p:nvPr/>
        </p:nvSpPr>
        <p:spPr>
          <a:xfrm>
            <a:off x="-1" y="0"/>
            <a:ext cx="796596" cy="830253"/>
          </a:xfrm>
          <a:prstGeom prst="rect">
            <a:avLst/>
          </a:prstGeom>
          <a:solidFill>
            <a:schemeClr val="bg1"/>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3600" dirty="0">
                <a:solidFill>
                  <a:schemeClr val="tx1"/>
                </a:solidFill>
                <a:latin typeface="Segoe UI Black"/>
                <a:ea typeface="Segoe UI Black"/>
              </a:rPr>
              <a:t>2</a:t>
            </a:r>
            <a:endParaRPr lang="en-US" dirty="0"/>
          </a:p>
        </p:txBody>
      </p:sp>
      <p:sp>
        <p:nvSpPr>
          <p:cNvPr id="32" name="TextBox 31">
            <a:extLst>
              <a:ext uri="{FF2B5EF4-FFF2-40B4-BE49-F238E27FC236}">
                <a16:creationId xmlns:a16="http://schemas.microsoft.com/office/drawing/2014/main" id="{A1574BCD-EF17-2DF1-A683-E516E715A153}"/>
              </a:ext>
            </a:extLst>
          </p:cNvPr>
          <p:cNvSpPr txBox="1"/>
          <p:nvPr/>
        </p:nvSpPr>
        <p:spPr>
          <a:xfrm>
            <a:off x="796595" y="0"/>
            <a:ext cx="11395405" cy="830253"/>
          </a:xfrm>
          <a:prstGeom prst="rect">
            <a:avLst/>
          </a:prstGeom>
          <a:noFill/>
          <a:ln w="28575">
            <a:solidFill>
              <a:schemeClr val="tx1"/>
            </a:solidFill>
          </a:ln>
        </p:spPr>
        <p:txBody>
          <a:bodyPr wrap="square" lIns="91440" tIns="45720" rIns="91440" bIns="45720" rtlCol="0" anchor="ctr">
            <a:normAutofit/>
          </a:bodyPr>
          <a:lstStyle/>
          <a:p>
            <a:r>
              <a:rPr lang="en-US" sz="4000" dirty="0">
                <a:latin typeface="Segoe UI Semibold"/>
                <a:cs typeface="Segoe UI Semibold"/>
              </a:rPr>
              <a:t>  Mesoscale Analysis: Communities</a:t>
            </a:r>
          </a:p>
        </p:txBody>
      </p:sp>
      <p:sp>
        <p:nvSpPr>
          <p:cNvPr id="3" name="TextBox 5">
            <a:extLst>
              <a:ext uri="{FF2B5EF4-FFF2-40B4-BE49-F238E27FC236}">
                <a16:creationId xmlns:a16="http://schemas.microsoft.com/office/drawing/2014/main" id="{1941E6A3-C4C0-2F5B-0D3B-310D2AA4AAD8}"/>
              </a:ext>
            </a:extLst>
          </p:cNvPr>
          <p:cNvSpPr txBox="1"/>
          <p:nvPr/>
        </p:nvSpPr>
        <p:spPr>
          <a:xfrm>
            <a:off x="399980" y="1223233"/>
            <a:ext cx="6722504" cy="4847481"/>
          </a:xfrm>
          <a:prstGeom prst="rect">
            <a:avLst/>
          </a:prstGeom>
          <a:noFill/>
        </p:spPr>
        <p:txBody>
          <a:bodyPr wrap="square" lIns="91440" tIns="45720" rIns="91440" bIns="45720" rtlCol="0" anchor="t">
            <a:spAutoFit/>
          </a:bodyPr>
          <a:lstStyle/>
          <a:p>
            <a:r>
              <a:rPr lang="en-US" sz="2400" noProof="0">
                <a:latin typeface="Segoe UI"/>
                <a:cs typeface="Segoe UI"/>
              </a:rPr>
              <a:t>We</a:t>
            </a:r>
            <a:r>
              <a:rPr lang="en-US" sz="2400">
                <a:latin typeface="Segoe UI"/>
                <a:cs typeface="Segoe UI"/>
              </a:rPr>
              <a:t> have computed node communities for each of the networks using the following algorithms:</a:t>
            </a:r>
            <a:endParaRPr lang="en-US" dirty="0">
              <a:latin typeface="Aptos" panose="02110004020202020204"/>
              <a:cs typeface="Segoe UI"/>
            </a:endParaRPr>
          </a:p>
          <a:p>
            <a:pPr marL="800100" lvl="1" indent="-342900">
              <a:spcBef>
                <a:spcPts val="300"/>
              </a:spcBef>
              <a:spcAft>
                <a:spcPts val="300"/>
              </a:spcAft>
              <a:buFont typeface="Arial" panose="020B0604020202020204" pitchFamily="34" charset="0"/>
              <a:buChar char="•"/>
            </a:pPr>
            <a:r>
              <a:rPr lang="en-US" sz="2400" b="1">
                <a:latin typeface="Segoe UI"/>
                <a:cs typeface="Segoe UI"/>
              </a:rPr>
              <a:t>Greedy Modularity Maximization.</a:t>
            </a:r>
            <a:endParaRPr lang="en-US" b="1"/>
          </a:p>
          <a:p>
            <a:pPr marL="800100" lvl="1" indent="-342900">
              <a:spcBef>
                <a:spcPts val="300"/>
              </a:spcBef>
              <a:spcAft>
                <a:spcPts val="300"/>
              </a:spcAft>
              <a:buFont typeface="Arial" panose="020B0604020202020204" pitchFamily="34" charset="0"/>
              <a:buChar char="•"/>
            </a:pPr>
            <a:r>
              <a:rPr lang="en-US" sz="2400" b="1">
                <a:latin typeface="Segoe UI"/>
                <a:cs typeface="Segoe UI"/>
              </a:rPr>
              <a:t>Louvain Algorithm.</a:t>
            </a:r>
            <a:endParaRPr lang="en-US" b="1"/>
          </a:p>
          <a:p>
            <a:pPr marL="800100" lvl="1" indent="-342900">
              <a:spcBef>
                <a:spcPts val="300"/>
              </a:spcBef>
              <a:spcAft>
                <a:spcPts val="300"/>
              </a:spcAft>
              <a:buFont typeface="Arial" panose="020B0604020202020204" pitchFamily="34" charset="0"/>
              <a:buChar char="•"/>
            </a:pPr>
            <a:r>
              <a:rPr lang="en-US" sz="2400" b="1">
                <a:latin typeface="Segoe UI"/>
                <a:cs typeface="Segoe UI"/>
              </a:rPr>
              <a:t>Girvan-Newman Algorithm.</a:t>
            </a:r>
            <a:endParaRPr lang="en-US" b="1"/>
          </a:p>
          <a:p>
            <a:pPr marL="1257300" lvl="2" indent="-342900">
              <a:spcBef>
                <a:spcPts val="300"/>
              </a:spcBef>
              <a:spcAft>
                <a:spcPts val="300"/>
              </a:spcAft>
              <a:buFont typeface="Arial" panose="020B0604020202020204" pitchFamily="34" charset="0"/>
              <a:buChar char="•"/>
            </a:pPr>
            <a:r>
              <a:rPr lang="en-US" sz="2400">
                <a:latin typeface="Segoe UI"/>
                <a:cs typeface="Segoe UI"/>
              </a:rPr>
              <a:t>Keep computing communities until a maximum of 15 is reached</a:t>
            </a:r>
          </a:p>
          <a:p>
            <a:pPr marL="800100" lvl="1" indent="-342900">
              <a:spcBef>
                <a:spcPts val="300"/>
              </a:spcBef>
              <a:spcAft>
                <a:spcPts val="300"/>
              </a:spcAft>
              <a:buFont typeface="Arial" panose="020B0604020202020204" pitchFamily="34" charset="0"/>
              <a:buChar char="•"/>
            </a:pPr>
            <a:endParaRPr lang="en-US" sz="2400" b="1" dirty="0">
              <a:latin typeface="Segoe UI"/>
              <a:cs typeface="Segoe UI"/>
            </a:endParaRPr>
          </a:p>
          <a:p>
            <a:pPr lvl="1">
              <a:spcBef>
                <a:spcPts val="300"/>
              </a:spcBef>
              <a:spcAft>
                <a:spcPts val="300"/>
              </a:spcAft>
            </a:pPr>
            <a:endParaRPr lang="en-US" sz="2400" b="1" dirty="0">
              <a:latin typeface="Segoe UI"/>
              <a:cs typeface="Segoe UI"/>
            </a:endParaRPr>
          </a:p>
          <a:p>
            <a:pPr marL="342900" indent="-342900">
              <a:spcBef>
                <a:spcPts val="600"/>
              </a:spcBef>
              <a:spcAft>
                <a:spcPts val="600"/>
              </a:spcAft>
              <a:buFont typeface="Arial" panose="020B0604020202020204" pitchFamily="34" charset="0"/>
              <a:buChar char="•"/>
            </a:pPr>
            <a:endParaRPr lang="en-US" sz="2400" dirty="0">
              <a:latin typeface="Segoe UI"/>
              <a:cs typeface="Segoe UI"/>
            </a:endParaRPr>
          </a:p>
          <a:p>
            <a:pPr marL="800100" lvl="1" indent="-342900">
              <a:spcBef>
                <a:spcPts val="600"/>
              </a:spcBef>
              <a:spcAft>
                <a:spcPts val="600"/>
              </a:spcAft>
              <a:buFont typeface="Arial" panose="020B0604020202020204" pitchFamily="34" charset="0"/>
              <a:buChar char="•"/>
            </a:pPr>
            <a:endParaRPr lang="en-US" sz="2400" dirty="0">
              <a:latin typeface="Segoe UI"/>
              <a:cs typeface="Segoe UI"/>
            </a:endParaRPr>
          </a:p>
        </p:txBody>
      </p:sp>
      <p:pic>
        <p:nvPicPr>
          <p:cNvPr id="7" name="Picture 12" descr="Proyecto Jupyter - Wikipedia, la enciclopedia libre">
            <a:extLst>
              <a:ext uri="{FF2B5EF4-FFF2-40B4-BE49-F238E27FC236}">
                <a16:creationId xmlns:a16="http://schemas.microsoft.com/office/drawing/2014/main" id="{78213E32-C4F7-FAB3-AFD4-570CEDFF83C1}"/>
              </a:ext>
            </a:extLst>
          </p:cNvPr>
          <p:cNvPicPr>
            <a:picLocks noChangeAspect="1"/>
          </p:cNvPicPr>
          <p:nvPr/>
        </p:nvPicPr>
        <p:blipFill>
          <a:blip r:embed="rId3"/>
          <a:stretch>
            <a:fillRect/>
          </a:stretch>
        </p:blipFill>
        <p:spPr>
          <a:xfrm>
            <a:off x="7943088" y="2769004"/>
            <a:ext cx="2407920" cy="2789682"/>
          </a:xfrm>
          <a:prstGeom prst="rect">
            <a:avLst/>
          </a:prstGeom>
        </p:spPr>
      </p:pic>
      <p:sp>
        <p:nvSpPr>
          <p:cNvPr id="9" name="TextBox 14">
            <a:extLst>
              <a:ext uri="{FF2B5EF4-FFF2-40B4-BE49-F238E27FC236}">
                <a16:creationId xmlns:a16="http://schemas.microsoft.com/office/drawing/2014/main" id="{40E498A2-033F-BF98-AEB2-24BA89010940}"/>
              </a:ext>
            </a:extLst>
          </p:cNvPr>
          <p:cNvSpPr txBox="1"/>
          <p:nvPr/>
        </p:nvSpPr>
        <p:spPr>
          <a:xfrm>
            <a:off x="10359472" y="3425822"/>
            <a:ext cx="1598112" cy="1200329"/>
          </a:xfrm>
          <a:prstGeom prst="rect">
            <a:avLst/>
          </a:prstGeom>
          <a:noFill/>
        </p:spPr>
        <p:txBody>
          <a:bodyPr wrap="square" lIns="91440" tIns="45720" rIns="91440" bIns="45720" rtlCol="0" anchor="t">
            <a:spAutoFit/>
          </a:bodyPr>
          <a:lstStyle/>
          <a:p>
            <a:pPr algn="ctr"/>
            <a:r>
              <a:rPr lang="en-US" dirty="0">
                <a:latin typeface="Segoe UI Semibold"/>
                <a:cs typeface="Segoe UI Semibold"/>
              </a:rPr>
              <a:t>Let's go to the notebook and see some results!</a:t>
            </a:r>
          </a:p>
        </p:txBody>
      </p:sp>
      <p:sp>
        <p:nvSpPr>
          <p:cNvPr id="11" name="Rectangle 10">
            <a:extLst>
              <a:ext uri="{FF2B5EF4-FFF2-40B4-BE49-F238E27FC236}">
                <a16:creationId xmlns:a16="http://schemas.microsoft.com/office/drawing/2014/main" id="{FEBD13DF-0BDD-D054-0FBD-E796FA837808}"/>
              </a:ext>
            </a:extLst>
          </p:cNvPr>
          <p:cNvSpPr/>
          <p:nvPr/>
        </p:nvSpPr>
        <p:spPr>
          <a:xfrm>
            <a:off x="7771101" y="2703406"/>
            <a:ext cx="4196720" cy="2913484"/>
          </a:xfrm>
          <a:prstGeom prst="rect">
            <a:avLst/>
          </a:prstGeom>
          <a:noFill/>
          <a:ln w="57150">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3660387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2F374E-DDC0-13FF-F1C9-E4FC07454ED6}"/>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475E6AB8-A070-71D8-FAF0-D4549D0AA58C}"/>
              </a:ext>
            </a:extLst>
          </p:cNvPr>
          <p:cNvSpPr txBox="1"/>
          <p:nvPr/>
        </p:nvSpPr>
        <p:spPr>
          <a:xfrm>
            <a:off x="1" y="6720560"/>
            <a:ext cx="12191999" cy="168216"/>
          </a:xfrm>
          <a:prstGeom prst="roundRect">
            <a:avLst>
              <a:gd name="adj" fmla="val 0"/>
            </a:avLst>
          </a:prstGeom>
          <a:solidFill>
            <a:schemeClr val="tx2">
              <a:lumMod val="90000"/>
              <a:lumOff val="10000"/>
            </a:schemeClr>
          </a:solidFill>
        </p:spPr>
        <p:txBody>
          <a:bodyPr wrap="square" anchor="ctr">
            <a:noAutofit/>
          </a:bodyPr>
          <a:lstStyle/>
          <a:p>
            <a:pPr algn="r">
              <a:spcBef>
                <a:spcPts val="1500"/>
              </a:spcBef>
              <a:spcAft>
                <a:spcPts val="2250"/>
              </a:spcAft>
            </a:pPr>
            <a:endParaRPr lang="en-US" sz="1600" b="1" i="0" noProof="0" dirty="0">
              <a:solidFill>
                <a:srgbClr val="062F6E"/>
              </a:solidFill>
              <a:effectLst/>
              <a:latin typeface="Raleway" panose="020F0502020204030204" pitchFamily="2" charset="0"/>
            </a:endParaRPr>
          </a:p>
        </p:txBody>
      </p:sp>
      <p:sp>
        <p:nvSpPr>
          <p:cNvPr id="29" name="Rectangle 28">
            <a:extLst>
              <a:ext uri="{FF2B5EF4-FFF2-40B4-BE49-F238E27FC236}">
                <a16:creationId xmlns:a16="http://schemas.microsoft.com/office/drawing/2014/main" id="{C0FB8A7F-0862-827B-5A54-3ED155EEBB77}"/>
              </a:ext>
            </a:extLst>
          </p:cNvPr>
          <p:cNvSpPr>
            <a:spLocks noChangeAspect="1"/>
          </p:cNvSpPr>
          <p:nvPr/>
        </p:nvSpPr>
        <p:spPr>
          <a:xfrm>
            <a:off x="-1" y="0"/>
            <a:ext cx="796596" cy="830253"/>
          </a:xfrm>
          <a:prstGeom prst="rect">
            <a:avLst/>
          </a:prstGeom>
          <a:solidFill>
            <a:schemeClr val="bg1"/>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3600" dirty="0">
                <a:solidFill>
                  <a:schemeClr val="tx1"/>
                </a:solidFill>
                <a:latin typeface="Segoe UI Black"/>
                <a:ea typeface="Segoe UI Black"/>
              </a:rPr>
              <a:t>3</a:t>
            </a:r>
          </a:p>
        </p:txBody>
      </p:sp>
      <p:sp>
        <p:nvSpPr>
          <p:cNvPr id="32" name="TextBox 31">
            <a:extLst>
              <a:ext uri="{FF2B5EF4-FFF2-40B4-BE49-F238E27FC236}">
                <a16:creationId xmlns:a16="http://schemas.microsoft.com/office/drawing/2014/main" id="{3EE726D0-1445-07EA-5570-66B0C03E310D}"/>
              </a:ext>
            </a:extLst>
          </p:cNvPr>
          <p:cNvSpPr txBox="1"/>
          <p:nvPr/>
        </p:nvSpPr>
        <p:spPr>
          <a:xfrm>
            <a:off x="796595" y="0"/>
            <a:ext cx="11395405" cy="830253"/>
          </a:xfrm>
          <a:prstGeom prst="rect">
            <a:avLst/>
          </a:prstGeom>
          <a:noFill/>
          <a:ln w="28575">
            <a:solidFill>
              <a:schemeClr val="tx1"/>
            </a:solidFill>
          </a:ln>
        </p:spPr>
        <p:txBody>
          <a:bodyPr wrap="square" lIns="91440" tIns="45720" rIns="91440" bIns="45720" rtlCol="0" anchor="ctr">
            <a:normAutofit/>
          </a:bodyPr>
          <a:lstStyle/>
          <a:p>
            <a:r>
              <a:rPr lang="en-US" sz="4000" dirty="0">
                <a:latin typeface="Segoe UI Semibold"/>
                <a:cs typeface="Segoe UI Semibold"/>
              </a:rPr>
              <a:t>  Dynamic Analysis: Random Walks</a:t>
            </a:r>
          </a:p>
        </p:txBody>
      </p:sp>
      <p:sp>
        <p:nvSpPr>
          <p:cNvPr id="3" name="TextBox 5">
            <a:extLst>
              <a:ext uri="{FF2B5EF4-FFF2-40B4-BE49-F238E27FC236}">
                <a16:creationId xmlns:a16="http://schemas.microsoft.com/office/drawing/2014/main" id="{7ABB55F0-F0F5-62C1-E32A-8004BA1C4FB6}"/>
              </a:ext>
            </a:extLst>
          </p:cNvPr>
          <p:cNvSpPr txBox="1"/>
          <p:nvPr/>
        </p:nvSpPr>
        <p:spPr>
          <a:xfrm>
            <a:off x="399980" y="1223233"/>
            <a:ext cx="6722504" cy="6201698"/>
          </a:xfrm>
          <a:prstGeom prst="rect">
            <a:avLst/>
          </a:prstGeom>
          <a:noFill/>
        </p:spPr>
        <p:txBody>
          <a:bodyPr wrap="square" lIns="91440" tIns="45720" rIns="91440" bIns="45720" rtlCol="0" anchor="t">
            <a:spAutoFit/>
          </a:bodyPr>
          <a:lstStyle/>
          <a:p>
            <a:r>
              <a:rPr lang="en-US" sz="2400" noProof="0" dirty="0">
                <a:latin typeface="Segoe UI"/>
                <a:cs typeface="Segoe UI"/>
              </a:rPr>
              <a:t>We</a:t>
            </a:r>
            <a:r>
              <a:rPr lang="en-US" sz="2400" dirty="0">
                <a:latin typeface="Segoe UI"/>
                <a:cs typeface="Segoe UI"/>
              </a:rPr>
              <a:t> have simulated </a:t>
            </a:r>
            <a:r>
              <a:rPr lang="en-US" sz="2400" b="1" dirty="0">
                <a:latin typeface="Segoe UI"/>
                <a:cs typeface="Segoe UI"/>
              </a:rPr>
              <a:t>random walks</a:t>
            </a:r>
            <a:r>
              <a:rPr lang="en-US" sz="2400" dirty="0">
                <a:latin typeface="Segoe UI"/>
                <a:cs typeface="Segoe UI"/>
              </a:rPr>
              <a:t> on the network (1000 walkers, 10000 steps) and studied:</a:t>
            </a:r>
            <a:endParaRPr lang="en-US" dirty="0" err="1"/>
          </a:p>
          <a:p>
            <a:pPr marL="342900" indent="-342900">
              <a:buFont typeface="Arial"/>
              <a:buChar char="•"/>
            </a:pPr>
            <a:r>
              <a:rPr lang="en-US" sz="2400" dirty="0">
                <a:latin typeface="Segoe UI"/>
                <a:cs typeface="Segoe UI"/>
              </a:rPr>
              <a:t>Number of transits in each node.</a:t>
            </a:r>
          </a:p>
          <a:p>
            <a:pPr marL="342900" indent="-342900">
              <a:buFont typeface="Arial"/>
              <a:buChar char="•"/>
            </a:pPr>
            <a:r>
              <a:rPr lang="en-US" sz="2400" dirty="0">
                <a:latin typeface="Segoe UI"/>
                <a:cs typeface="Segoe UI"/>
              </a:rPr>
              <a:t>Number of walkers at the end of the simulation in each node</a:t>
            </a:r>
          </a:p>
          <a:p>
            <a:pPr marL="342900" indent="-342900">
              <a:buFont typeface="Arial"/>
              <a:buChar char="•"/>
            </a:pPr>
            <a:endParaRPr lang="en-US" sz="2400" dirty="0">
              <a:latin typeface="Segoe UI"/>
              <a:cs typeface="Segoe UI"/>
            </a:endParaRPr>
          </a:p>
          <a:p>
            <a:r>
              <a:rPr lang="en-US" sz="2400" dirty="0">
                <a:latin typeface="Segoe UI"/>
                <a:cs typeface="Segoe UI"/>
              </a:rPr>
              <a:t>  </a:t>
            </a:r>
            <a:r>
              <a:rPr lang="en-US" sz="3600" b="1" dirty="0">
                <a:latin typeface="Segoe UI"/>
                <a:cs typeface="Segoe UI"/>
              </a:rPr>
              <a:t>  +</a:t>
            </a:r>
          </a:p>
          <a:p>
            <a:pPr marL="342900" indent="-342900">
              <a:buFont typeface="Arial"/>
              <a:buChar char="•"/>
            </a:pPr>
            <a:endParaRPr lang="en-US" sz="2400" dirty="0">
              <a:latin typeface="Segoe UI"/>
              <a:cs typeface="Segoe UI"/>
            </a:endParaRPr>
          </a:p>
          <a:p>
            <a:pPr marL="342900" indent="-342900">
              <a:buFont typeface="Arial"/>
              <a:buChar char="•"/>
            </a:pPr>
            <a:r>
              <a:rPr lang="en-US" sz="2400" dirty="0">
                <a:latin typeface="Segoe UI"/>
                <a:cs typeface="Segoe UI"/>
              </a:rPr>
              <a:t>Correlation of the previous parameters with centrality measures.</a:t>
            </a:r>
          </a:p>
          <a:p>
            <a:pPr marL="800100" lvl="1" indent="-342900">
              <a:spcBef>
                <a:spcPts val="300"/>
              </a:spcBef>
              <a:spcAft>
                <a:spcPts val="300"/>
              </a:spcAft>
              <a:buFont typeface="Arial" panose="020B0604020202020204" pitchFamily="34" charset="0"/>
              <a:buChar char="•"/>
            </a:pPr>
            <a:endParaRPr lang="en-US" sz="2400" b="1" dirty="0">
              <a:latin typeface="Segoe UI"/>
              <a:cs typeface="Segoe UI"/>
            </a:endParaRPr>
          </a:p>
          <a:p>
            <a:pPr lvl="1">
              <a:spcBef>
                <a:spcPts val="300"/>
              </a:spcBef>
              <a:spcAft>
                <a:spcPts val="300"/>
              </a:spcAft>
            </a:pPr>
            <a:endParaRPr lang="en-US" sz="2400" b="1" dirty="0">
              <a:latin typeface="Segoe UI"/>
              <a:cs typeface="Segoe UI"/>
            </a:endParaRPr>
          </a:p>
          <a:p>
            <a:pPr marL="342900" indent="-342900">
              <a:spcBef>
                <a:spcPts val="600"/>
              </a:spcBef>
              <a:spcAft>
                <a:spcPts val="600"/>
              </a:spcAft>
              <a:buFont typeface="Arial" panose="020B0604020202020204" pitchFamily="34" charset="0"/>
              <a:buChar char="•"/>
            </a:pPr>
            <a:endParaRPr lang="en-US" sz="2400" dirty="0">
              <a:latin typeface="Segoe UI"/>
              <a:cs typeface="Segoe UI"/>
            </a:endParaRPr>
          </a:p>
          <a:p>
            <a:pPr marL="800100" lvl="1" indent="-342900">
              <a:spcBef>
                <a:spcPts val="600"/>
              </a:spcBef>
              <a:spcAft>
                <a:spcPts val="600"/>
              </a:spcAft>
              <a:buFont typeface="Arial" panose="020B0604020202020204" pitchFamily="34" charset="0"/>
              <a:buChar char="•"/>
            </a:pPr>
            <a:endParaRPr lang="en-US" sz="2400" dirty="0">
              <a:latin typeface="Segoe UI"/>
              <a:cs typeface="Segoe UI"/>
            </a:endParaRPr>
          </a:p>
        </p:txBody>
      </p:sp>
      <p:pic>
        <p:nvPicPr>
          <p:cNvPr id="7" name="Picture 12" descr="Proyecto Jupyter - Wikipedia, la enciclopedia libre">
            <a:extLst>
              <a:ext uri="{FF2B5EF4-FFF2-40B4-BE49-F238E27FC236}">
                <a16:creationId xmlns:a16="http://schemas.microsoft.com/office/drawing/2014/main" id="{F0ACCB4B-C939-E012-E72D-848D3D906015}"/>
              </a:ext>
            </a:extLst>
          </p:cNvPr>
          <p:cNvPicPr>
            <a:picLocks noChangeAspect="1"/>
          </p:cNvPicPr>
          <p:nvPr/>
        </p:nvPicPr>
        <p:blipFill>
          <a:blip r:embed="rId3"/>
          <a:stretch>
            <a:fillRect/>
          </a:stretch>
        </p:blipFill>
        <p:spPr>
          <a:xfrm>
            <a:off x="7943088" y="2769004"/>
            <a:ext cx="2407920" cy="2789682"/>
          </a:xfrm>
          <a:prstGeom prst="rect">
            <a:avLst/>
          </a:prstGeom>
        </p:spPr>
      </p:pic>
      <p:sp>
        <p:nvSpPr>
          <p:cNvPr id="9" name="TextBox 14">
            <a:extLst>
              <a:ext uri="{FF2B5EF4-FFF2-40B4-BE49-F238E27FC236}">
                <a16:creationId xmlns:a16="http://schemas.microsoft.com/office/drawing/2014/main" id="{87E846F6-7DA0-B7A0-3A2B-3F35C2A3C6F1}"/>
              </a:ext>
            </a:extLst>
          </p:cNvPr>
          <p:cNvSpPr txBox="1"/>
          <p:nvPr/>
        </p:nvSpPr>
        <p:spPr>
          <a:xfrm>
            <a:off x="10359472" y="3425822"/>
            <a:ext cx="1598112" cy="1200329"/>
          </a:xfrm>
          <a:prstGeom prst="rect">
            <a:avLst/>
          </a:prstGeom>
          <a:noFill/>
        </p:spPr>
        <p:txBody>
          <a:bodyPr wrap="square" lIns="91440" tIns="45720" rIns="91440" bIns="45720" rtlCol="0" anchor="t">
            <a:spAutoFit/>
          </a:bodyPr>
          <a:lstStyle/>
          <a:p>
            <a:pPr algn="ctr"/>
            <a:r>
              <a:rPr lang="en-US" dirty="0">
                <a:latin typeface="Segoe UI Semibold"/>
                <a:cs typeface="Segoe UI Semibold"/>
              </a:rPr>
              <a:t>Let's go to the notebook and see some results!</a:t>
            </a:r>
          </a:p>
        </p:txBody>
      </p:sp>
      <p:sp>
        <p:nvSpPr>
          <p:cNvPr id="11" name="Rectangle 10">
            <a:extLst>
              <a:ext uri="{FF2B5EF4-FFF2-40B4-BE49-F238E27FC236}">
                <a16:creationId xmlns:a16="http://schemas.microsoft.com/office/drawing/2014/main" id="{44D6C825-0FB8-2D3A-50CA-FB987A5DF269}"/>
              </a:ext>
            </a:extLst>
          </p:cNvPr>
          <p:cNvSpPr/>
          <p:nvPr/>
        </p:nvSpPr>
        <p:spPr>
          <a:xfrm>
            <a:off x="7771101" y="2703406"/>
            <a:ext cx="4196720" cy="2913484"/>
          </a:xfrm>
          <a:prstGeom prst="rect">
            <a:avLst/>
          </a:prstGeom>
          <a:noFill/>
          <a:ln w="57150">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8480667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497</TotalTime>
  <Words>2325</Words>
  <Application>Microsoft Office PowerPoint</Application>
  <PresentationFormat>Widescreen</PresentationFormat>
  <Paragraphs>158</Paragraphs>
  <Slides>14</Slides>
  <Notes>14</Notes>
  <HiddenSlides>2</HiddenSlides>
  <MMClips>0</MMClips>
  <ScaleCrop>false</ScaleCrop>
  <HeadingPairs>
    <vt:vector size="4" baseType="variant">
      <vt:variant>
        <vt:lpstr>Theme</vt:lpstr>
      </vt:variant>
      <vt:variant>
        <vt:i4>1</vt:i4>
      </vt:variant>
      <vt:variant>
        <vt:lpstr>Slide Titles</vt:lpstr>
      </vt:variant>
      <vt:variant>
        <vt:i4>14</vt:i4>
      </vt:variant>
    </vt:vector>
  </HeadingPairs>
  <TitlesOfParts>
    <vt:vector size="15"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Marc Ballestero Ribó</dc:creator>
  <cp:lastModifiedBy>Marc Ballestero Ribó</cp:lastModifiedBy>
  <cp:revision>453</cp:revision>
  <cp:lastPrinted>2025-03-10T21:40:32Z</cp:lastPrinted>
  <dcterms:created xsi:type="dcterms:W3CDTF">2024-12-13T16:36:03Z</dcterms:created>
  <dcterms:modified xsi:type="dcterms:W3CDTF">2025-05-30T15:47:05Z</dcterms:modified>
</cp:coreProperties>
</file>